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8" r:id="rId1"/>
  </p:sldMasterIdLst>
  <p:notesMasterIdLst>
    <p:notesMasterId r:id="rId43"/>
  </p:notesMasterIdLst>
  <p:handoutMasterIdLst>
    <p:handoutMasterId r:id="rId44"/>
  </p:handoutMasterIdLst>
  <p:sldIdLst>
    <p:sldId id="313" r:id="rId2"/>
    <p:sldId id="638" r:id="rId3"/>
    <p:sldId id="257" r:id="rId4"/>
    <p:sldId id="516" r:id="rId5"/>
    <p:sldId id="517" r:id="rId6"/>
    <p:sldId id="579" r:id="rId7"/>
    <p:sldId id="428" r:id="rId8"/>
    <p:sldId id="583" r:id="rId9"/>
    <p:sldId id="582" r:id="rId10"/>
    <p:sldId id="584" r:id="rId11"/>
    <p:sldId id="585" r:id="rId12"/>
    <p:sldId id="587" r:id="rId13"/>
    <p:sldId id="590" r:id="rId14"/>
    <p:sldId id="586" r:id="rId15"/>
    <p:sldId id="588" r:id="rId16"/>
    <p:sldId id="574" r:id="rId17"/>
    <p:sldId id="591" r:id="rId18"/>
    <p:sldId id="592" r:id="rId19"/>
    <p:sldId id="593" r:id="rId20"/>
    <p:sldId id="594" r:id="rId21"/>
    <p:sldId id="595" r:id="rId22"/>
    <p:sldId id="596" r:id="rId23"/>
    <p:sldId id="597" r:id="rId24"/>
    <p:sldId id="598" r:id="rId25"/>
    <p:sldId id="599" r:id="rId26"/>
    <p:sldId id="577" r:id="rId27"/>
    <p:sldId id="601" r:id="rId28"/>
    <p:sldId id="602" r:id="rId29"/>
    <p:sldId id="600" r:id="rId30"/>
    <p:sldId id="630" r:id="rId31"/>
    <p:sldId id="603" r:id="rId32"/>
    <p:sldId id="613" r:id="rId33"/>
    <p:sldId id="626" r:id="rId34"/>
    <p:sldId id="627" r:id="rId35"/>
    <p:sldId id="629" r:id="rId36"/>
    <p:sldId id="631" r:id="rId37"/>
    <p:sldId id="632" r:id="rId38"/>
    <p:sldId id="633" r:id="rId39"/>
    <p:sldId id="634" r:id="rId40"/>
    <p:sldId id="636" r:id="rId41"/>
    <p:sldId id="635" r:id="rId42"/>
  </p:sldIdLst>
  <p:sldSz cx="10287000" cy="6858000" type="35mm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F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7193"/>
  </p:normalViewPr>
  <p:slideViewPr>
    <p:cSldViewPr snapToGrid="0" snapToObjects="1">
      <p:cViewPr varScale="1">
        <p:scale>
          <a:sx n="115" d="100"/>
          <a:sy n="115" d="100"/>
        </p:scale>
        <p:origin x="1320" y="200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9D6ECBD-2A65-BBFB-DBBB-FA660E6B6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-112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8ACAB4-4E05-7106-5A45-CBE8EBAE1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98A6C1E-C449-F942-80C4-771125033E8E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946EF9-F14D-0A9E-58D6-CE80CD0F4E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-112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71BA70-5036-2D1D-6D27-6E97162BC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8159F25-A23A-F74D-831D-64DC957717F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A0AF68C-6EFC-5200-C4ED-41F117A7D1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-112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591315-2549-CED8-A4A1-A1274A9209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DAE57072-60C2-7C4D-BC64-19FB3035F0B1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027EFBA4-2F96-1A2E-5D40-EA474984B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2C84080B-8D06-4367-F7E0-4FE64303C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altLang="fr-FR" noProof="0"/>
              <a:t>Cliquez pour modifier les styles du texte du masque</a:t>
            </a:r>
          </a:p>
          <a:p>
            <a:pPr lvl="1"/>
            <a:r>
              <a:rPr lang="fr-FR" altLang="fr-FR" noProof="0"/>
              <a:t>Deuxième niveau</a:t>
            </a:r>
          </a:p>
          <a:p>
            <a:pPr lvl="2"/>
            <a:r>
              <a:rPr lang="fr-FR" altLang="fr-FR" noProof="0"/>
              <a:t>Troisième niveau</a:t>
            </a:r>
          </a:p>
          <a:p>
            <a:pPr lvl="3"/>
            <a:r>
              <a:rPr lang="fr-FR" altLang="fr-FR" noProof="0"/>
              <a:t>Quatrième niveau</a:t>
            </a:r>
          </a:p>
          <a:p>
            <a:pPr lvl="4"/>
            <a:r>
              <a:rPr lang="fr-FR" alt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D8E1E3-36EB-6207-C212-DD4CCB051F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-112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E8A35B-0D37-23E6-DCD3-58D63E4B14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CBF81F0-A895-044B-9AF9-FE6C9E3D193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pitchFamily="-110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6831375C-6EA0-DACE-3E3F-F709454237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AA31CCE3-5267-48C4-2466-99D677F5CE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9B0E7-6936-4A33-4C88-22E69809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9A1B48ED-72C6-5DE8-E677-92334EED7F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F0ACD8CF-5844-83BB-8B43-C2749316BB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956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197650DC-7BA4-B6E3-F15E-85AD8C9FD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4688" y="4216400"/>
            <a:ext cx="3857625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7">
            <a:extLst>
              <a:ext uri="{FF2B5EF4-FFF2-40B4-BE49-F238E27FC236}">
                <a16:creationId xmlns:a16="http://schemas.microsoft.com/office/drawing/2014/main" id="{5D4051D0-EC77-BB4C-3037-A655839C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9775" y="6234113"/>
            <a:ext cx="17462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8">
            <a:extLst>
              <a:ext uri="{FF2B5EF4-FFF2-40B4-BE49-F238E27FC236}">
                <a16:creationId xmlns:a16="http://schemas.microsoft.com/office/drawing/2014/main" id="{B4168F8E-1919-9821-2D80-89DE9AFA4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35688"/>
            <a:ext cx="17764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>
          <a:xfrm>
            <a:off x="2438468" y="6387575"/>
            <a:ext cx="5410064" cy="40005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514350" y="1666955"/>
            <a:ext cx="92583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06623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comp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Une image contenant herbe, extérieur, fleur, jardin&#10;&#10;Description générée automatiquement">
            <a:extLst>
              <a:ext uri="{FF2B5EF4-FFF2-40B4-BE49-F238E27FC236}">
                <a16:creationId xmlns:a16="http://schemas.microsoft.com/office/drawing/2014/main" id="{14BDB494-737E-6BF6-BA9A-A173627DB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0038" y="4189413"/>
            <a:ext cx="46069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F395A8B-0902-9BA2-5403-9C53256FE9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0150" y="6091238"/>
            <a:ext cx="12858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>
          <a:xfrm>
            <a:off x="191294" y="277812"/>
            <a:ext cx="9904413" cy="3902805"/>
          </a:xfrm>
          <a:prstGeom prst="rect">
            <a:avLst/>
          </a:prstGeom>
        </p:spPr>
        <p:txBody>
          <a:bodyPr vert="horz" anchor="ctr" anchorCtr="1">
            <a:normAutofit/>
          </a:bodyPr>
          <a:lstStyle>
            <a:lvl1pPr marL="0" indent="0" algn="ctr">
              <a:buNone/>
              <a:defRPr sz="4400" cap="small">
                <a:solidFill>
                  <a:schemeClr val="tx2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3600" cap="small">
                <a:solidFill>
                  <a:schemeClr val="tx2"/>
                </a:solidFill>
                <a:effectLst/>
              </a:defRPr>
            </a:lvl2pPr>
            <a:lvl3pPr marL="0" indent="0" algn="ctr">
              <a:spcBef>
                <a:spcPts val="1776"/>
              </a:spcBef>
              <a:spcAft>
                <a:spcPts val="1200"/>
              </a:spcAft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1400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>
          <a:xfrm>
            <a:off x="2438468" y="6387575"/>
            <a:ext cx="5410064" cy="40005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Picture 2" descr="Hôpital Saint-Louis AP-HP (Paris) – Fédération Hospitalière de France (FHF)">
            <a:extLst>
              <a:ext uri="{FF2B5EF4-FFF2-40B4-BE49-F238E27FC236}">
                <a16:creationId xmlns:a16="http://schemas.microsoft.com/office/drawing/2014/main" id="{42E139B9-75CF-6799-5380-B5CAB674C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970" y="5702569"/>
            <a:ext cx="2611438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906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33AA7AE-11B7-D8A2-0B30-B81020CE76DF}"/>
              </a:ext>
            </a:extLst>
          </p:cNvPr>
          <p:cNvCxnSpPr/>
          <p:nvPr/>
        </p:nvCxnSpPr>
        <p:spPr>
          <a:xfrm>
            <a:off x="3352800" y="1298575"/>
            <a:ext cx="3581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350" y="194977"/>
            <a:ext cx="9258300" cy="11430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14350" y="1602000"/>
            <a:ext cx="9258300" cy="4525200"/>
          </a:xfrm>
          <a:prstGeom prst="rect">
            <a:avLst/>
          </a:prstGeom>
        </p:spPr>
        <p:txBody>
          <a:bodyPr vert="horz" anchor="ctr" anchorCtr="1">
            <a:normAutofit/>
          </a:bodyPr>
          <a:lstStyle>
            <a:lvl1pPr>
              <a:buClr>
                <a:srgbClr val="414141"/>
              </a:buClr>
              <a:buFont typeface="Wingdings" charset="2"/>
              <a:buChar char="§"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2">
            <a:extLst>
              <a:ext uri="{FF2B5EF4-FFF2-40B4-BE49-F238E27FC236}">
                <a16:creationId xmlns:a16="http://schemas.microsoft.com/office/drawing/2014/main" id="{F1935E7F-2EF4-FE89-97AF-C3D22C18ED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B5348-1177-F744-AAC4-372553536E3D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68FAB896-3B6E-05C1-644F-AF25CFDC38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D37C8543-F155-8407-43C9-15166D6EFC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5B98B-A0CA-134A-A9F4-8B509571008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35675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C153B8F-C434-15DD-1997-C00407523D36}"/>
              </a:ext>
            </a:extLst>
          </p:cNvPr>
          <p:cNvCxnSpPr/>
          <p:nvPr/>
        </p:nvCxnSpPr>
        <p:spPr>
          <a:xfrm>
            <a:off x="3352800" y="1298575"/>
            <a:ext cx="3581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350" y="155222"/>
            <a:ext cx="9258300" cy="1143000"/>
          </a:xfrm>
          <a:prstGeom prst="rect">
            <a:avLst/>
          </a:prstGeom>
        </p:spPr>
        <p:txBody>
          <a:bodyPr anchor="ctr" anchorCtr="1"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4" name="Espace réservé de la date 2">
            <a:extLst>
              <a:ext uri="{FF2B5EF4-FFF2-40B4-BE49-F238E27FC236}">
                <a16:creationId xmlns:a16="http://schemas.microsoft.com/office/drawing/2014/main" id="{58527DC5-FF50-D248-A511-0DAE156C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43603-DA8E-B44D-BD13-D9BBF854E91E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D1DD7314-9409-E44C-4D52-C7AAF938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2D2270C2-997D-1B1D-99F2-E6911373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DBF9B-BCD0-3642-801C-FE66E01E089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9666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B6EBD7E-E92D-EAF0-CEDB-2206AE4E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39492-1C4A-FF42-B249-F2994BB8890E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56C32F0-4EB2-7D08-9AAF-B14C5C43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74FBC9D-1563-D47E-7880-F371DBD5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1E7F2-AE1A-2D41-82E0-C7CFD9E8C1E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5533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324" y="5732239"/>
            <a:ext cx="6172200" cy="566738"/>
          </a:xfrm>
          <a:prstGeom prst="rect">
            <a:avLst/>
          </a:prstGeom>
        </p:spPr>
        <p:txBody>
          <a:bodyPr anchor="b"/>
          <a:lstStyle>
            <a:lvl1pPr algn="ctr">
              <a:defRPr sz="2000" b="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303902" y="370435"/>
            <a:ext cx="7679196" cy="5119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016324" y="6390004"/>
            <a:ext cx="6172200" cy="4304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268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543050" y="3886200"/>
            <a:ext cx="7200900" cy="1752600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771525" y="1768478"/>
            <a:ext cx="8743950" cy="1736725"/>
          </a:xfrm>
          <a:prstGeom prst="rect">
            <a:avLst/>
          </a:prstGeo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0B40849A-DF59-EB9C-F0FB-F0567FD0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3B9D5-4AEB-8B40-BFAC-9A53CECD730F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E01627CF-9FA9-02C0-BA90-B7F70D16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62115DD8-74A9-7528-7C7B-31ECF2B6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ACDAC-CD60-DF4E-BCDB-34A46E036E5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8667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0106" y="1052513"/>
            <a:ext cx="8829675" cy="8636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45380B-C5FB-B758-FC4F-255F29EC7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939393"/>
                </a:solidFill>
              </a:defRPr>
            </a:lvl1pPr>
          </a:lstStyle>
          <a:p>
            <a:pPr>
              <a:defRPr/>
            </a:pPr>
            <a:fld id="{17BB1DE8-E8D8-A948-94C9-1894F1440E74}" type="datetime1">
              <a:rPr lang="fr-FR" altLang="fr-FR"/>
              <a:pPr>
                <a:defRPr/>
              </a:pPr>
              <a:t>09/09/2025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D45276-6C63-5F0F-2516-800F432BE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1B24B-9C0D-0CFC-D164-CE85495E8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939393"/>
                </a:solidFill>
              </a:defRPr>
            </a:lvl1pPr>
          </a:lstStyle>
          <a:p>
            <a:pPr>
              <a:defRPr/>
            </a:pPr>
            <a:fld id="{3C8AC632-E4EB-614A-8C88-C82256B3D7C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87" r:id="rId5"/>
    <p:sldLayoutId id="2147484093" r:id="rId6"/>
    <p:sldLayoutId id="2147484088" r:id="rId7"/>
    <p:sldLayoutId id="2147484094" r:id="rId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 cap="all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1225"/>
        </a:spcBef>
        <a:spcAft>
          <a:spcPct val="0"/>
        </a:spcAft>
        <a:buClr>
          <a:srgbClr val="B4B4B4"/>
        </a:buClr>
        <a:buSzPct val="80000"/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158875" indent="-285750" algn="l" defTabSz="4572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704975" indent="-366713" algn="l" defTabSz="457200" rtl="0" eaLnBrk="0" fontAlgn="base" hangingPunct="0">
        <a:spcBef>
          <a:spcPct val="20000"/>
        </a:spcBef>
        <a:spcAft>
          <a:spcPct val="0"/>
        </a:spcAft>
        <a:buClr>
          <a:srgbClr val="3D4552"/>
        </a:buClr>
        <a:buSzPct val="80000"/>
        <a:buFont typeface="Wingdings" pitchFamily="2" charset="2"/>
        <a:buChar char="Ø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2112963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D9963B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522538" indent="-228600" algn="l" defTabSz="457200" rtl="0" eaLnBrk="0" fontAlgn="base" hangingPunct="0">
        <a:spcBef>
          <a:spcPct val="20000"/>
        </a:spcBef>
        <a:spcAft>
          <a:spcPct val="0"/>
        </a:spcAft>
        <a:buSzPct val="8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tiff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iff"/><Relationship Id="rId3" Type="http://schemas.openxmlformats.org/officeDocument/2006/relationships/image" Target="../media/image98.tiff"/><Relationship Id="rId7" Type="http://schemas.openxmlformats.org/officeDocument/2006/relationships/image" Target="../media/image102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4" Type="http://schemas.openxmlformats.org/officeDocument/2006/relationships/image" Target="../media/image9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ous-titre 2">
            <a:extLst>
              <a:ext uri="{FF2B5EF4-FFF2-40B4-BE49-F238E27FC236}">
                <a16:creationId xmlns:a16="http://schemas.microsoft.com/office/drawing/2014/main" id="{BC507B11-4FAE-E51C-8DCB-ECA985A37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92088" y="277813"/>
            <a:ext cx="9904412" cy="3902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1775"/>
              </a:spcBef>
            </a:pPr>
            <a:r>
              <a:rPr lang="fr-FR" cap="none" dirty="0">
                <a:ea typeface="ＭＳ Ｐゴシック" panose="020B0600070205080204" pitchFamily="34" charset="-128"/>
              </a:rPr>
              <a:t>LA COLECTOMIE TOTALE POUR MALADIE INFLAMMATOIRE:</a:t>
            </a:r>
            <a:br>
              <a:rPr lang="fr-FR" cap="none" dirty="0">
                <a:ea typeface="ＭＳ Ｐゴシック" panose="020B0600070205080204" pitchFamily="34" charset="-128"/>
              </a:rPr>
            </a:br>
            <a:r>
              <a:rPr lang="fr-FR" sz="2800" cap="none" dirty="0">
                <a:ea typeface="ＭＳ Ｐゴシック" panose="020B0600070205080204" pitchFamily="34" charset="-128"/>
              </a:rPr>
              <a:t>INDICATIONS ET APPROCHES</a:t>
            </a:r>
            <a:endParaRPr lang="fr-FR" sz="3600" cap="none" dirty="0">
              <a:ea typeface="ＭＳ Ｐゴシック" panose="020B0600070205080204" pitchFamily="34" charset="-128"/>
            </a:endParaRPr>
          </a:p>
          <a:p>
            <a:pPr lvl="2" eaLnBrk="1" hangingPunct="1">
              <a:spcBef>
                <a:spcPts val="1775"/>
              </a:spcBef>
            </a:pPr>
            <a:r>
              <a:rPr lang="fr-FR" dirty="0">
                <a:ea typeface="ＭＳ Ｐゴシック" panose="020B0600070205080204" pitchFamily="34" charset="-128"/>
              </a:rPr>
              <a:t>Léon Maggiori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Service de chirurgie digestive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Hôpital St Louis, Assistance Publique-Hôpitaux de Paris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Paris, France</a:t>
            </a:r>
          </a:p>
        </p:txBody>
      </p:sp>
    </p:spTree>
  </p:cSld>
  <p:clrMapOvr>
    <a:masterClrMapping/>
  </p:clrMapOvr>
  <p:transition advTm="590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55A48-4E15-9F60-00C2-9202D7DD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PRISE EN CHARGE INITIALE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97DAB5-D4BB-52FC-4D0B-D35C9A492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noProof="0" dirty="0"/>
              <a:t>Hospitalisation</a:t>
            </a:r>
          </a:p>
          <a:p>
            <a:r>
              <a:rPr lang="fr-FR" noProof="0" dirty="0" err="1"/>
              <a:t>Thromboprophylaxie</a:t>
            </a:r>
            <a:endParaRPr lang="fr-FR" noProof="0" dirty="0"/>
          </a:p>
          <a:p>
            <a:r>
              <a:rPr lang="fr-FR" noProof="0" dirty="0"/>
              <a:t>Nutrition entérale</a:t>
            </a:r>
          </a:p>
          <a:p>
            <a:pPr lvl="1"/>
            <a:r>
              <a:rPr lang="fr-FR" noProof="0" dirty="0"/>
              <a:t>Pas d’intérêt à la parentérale totale</a:t>
            </a:r>
          </a:p>
          <a:p>
            <a:r>
              <a:rPr lang="fr-FR" noProof="0" dirty="0"/>
              <a:t>Pas d’antibiothérapie systématique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1B8BD92-70F1-0AE2-976E-ADE489B8982D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4AFD7A1-12A6-A67B-8D74-DE1D62F2C535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86FAD31-593A-BD9D-934F-3DE4B4DB2CA3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BB2A43A-8F8A-6945-6BCD-AE2BCB50B0F3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546429-9412-22C2-B849-385C7CB7BBC1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C1981E6-928E-11D3-0F99-4A8ACCA56DB0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CF75A83-FF17-390F-36D0-C2B42AEAFA24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27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CD467-86FB-276B-D86D-51086E74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PREMIERE LIGNE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763B4B-776D-429A-4A04-24D59B2E1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870" y="2548282"/>
            <a:ext cx="7772400" cy="25297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B4E864-A4FE-385C-39CE-9B0476C4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0" y="1471459"/>
            <a:ext cx="6121400" cy="812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04C9CF-41AD-197E-B47A-27F6B46D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623" y="1981722"/>
            <a:ext cx="2184400" cy="165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B4A708-E71A-3D6C-DCDD-485A0FDFA3FD}"/>
              </a:ext>
            </a:extLst>
          </p:cNvPr>
          <p:cNvSpPr txBox="1"/>
          <p:nvPr/>
        </p:nvSpPr>
        <p:spPr>
          <a:xfrm>
            <a:off x="4065313" y="5140974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n-lt"/>
              </a:rPr>
              <a:t>0,8-1 mg/kg/j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8B6460-D8A2-BA78-B298-2AEF8CB86881}"/>
              </a:ext>
            </a:extLst>
          </p:cNvPr>
          <p:cNvSpPr txBox="1"/>
          <p:nvPr/>
        </p:nvSpPr>
        <p:spPr>
          <a:xfrm>
            <a:off x="3172738" y="5774671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n-lt"/>
              </a:rPr>
              <a:t>Evaluation de la réponse </a:t>
            </a:r>
            <a:r>
              <a:rPr lang="fr-FR" sz="2400" b="1" dirty="0">
                <a:latin typeface="+mn-lt"/>
              </a:rPr>
              <a:t>J3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AC201-F774-7C01-A986-C370F25380EB}"/>
              </a:ext>
            </a:extLst>
          </p:cNvPr>
          <p:cNvSpPr/>
          <p:nvPr/>
        </p:nvSpPr>
        <p:spPr>
          <a:xfrm>
            <a:off x="3068722" y="5665534"/>
            <a:ext cx="4401988" cy="6799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AD5B116-5ED4-3A1B-797A-C9BC0E63A26B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E9C95E6-E860-ACD5-E9CC-9A599BD0240C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3AC03AA-4C6E-3BE5-2D5C-767E4E09E7CB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22D5208-B8D3-E6E2-AFB3-1FFDB4A35966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D5D62BD-3C03-9306-C901-A1AF17F26998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6E8762-51B1-5B06-3687-64732F30555E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98DFB60-069F-92C3-9D6E-3326F2A8809D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42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09D5-5EE1-E59A-4B91-B62A6D3A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2</a:t>
            </a:r>
            <a:r>
              <a:rPr lang="fr-FR" baseline="30000" dirty="0"/>
              <a:t>e</a:t>
            </a:r>
            <a:r>
              <a:rPr lang="fr-FR" dirty="0"/>
              <a:t> LIGNE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536236-D574-4D76-3713-A5E2435F2B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3307993"/>
            <a:ext cx="4745899" cy="250135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72D27D5-41AD-44F9-08FC-214458B29883}"/>
              </a:ext>
            </a:extLst>
          </p:cNvPr>
          <p:cNvGrpSpPr/>
          <p:nvPr/>
        </p:nvGrpSpPr>
        <p:grpSpPr>
          <a:xfrm>
            <a:off x="190500" y="1899783"/>
            <a:ext cx="4159638" cy="1324708"/>
            <a:chOff x="225669" y="1512277"/>
            <a:chExt cx="3546303" cy="112938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5D27E73-AFA8-4A9D-F952-0C09146B0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669" y="1512277"/>
              <a:ext cx="3546303" cy="103965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123B13C-AFC5-5955-642B-045816E40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4375" y="2526212"/>
              <a:ext cx="963974" cy="115446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A204298-13B5-29B8-6EB8-743BE98466C2}"/>
              </a:ext>
            </a:extLst>
          </p:cNvPr>
          <p:cNvGrpSpPr/>
          <p:nvPr/>
        </p:nvGrpSpPr>
        <p:grpSpPr>
          <a:xfrm>
            <a:off x="5511165" y="1899783"/>
            <a:ext cx="4261485" cy="1328745"/>
            <a:chOff x="5135879" y="1512277"/>
            <a:chExt cx="4261485" cy="132874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1DB1A3D-19B0-735E-5E97-B074DB6E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5879" y="1512277"/>
              <a:ext cx="3886198" cy="101196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BBE11B7-5F34-9780-30C3-ED36C575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3364" y="2460022"/>
              <a:ext cx="1524000" cy="381000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E8E396-A8D5-621C-38D5-62A290834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38" y="3383833"/>
            <a:ext cx="3886198" cy="23420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85CBCBA-0E94-C70F-4AE0-CDD7D66E1DA4}"/>
              </a:ext>
            </a:extLst>
          </p:cNvPr>
          <p:cNvSpPr txBox="1"/>
          <p:nvPr/>
        </p:nvSpPr>
        <p:spPr>
          <a:xfrm>
            <a:off x="2750981" y="5905540"/>
            <a:ext cx="5355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dirty="0">
                <a:latin typeface="+mn-lt"/>
              </a:rPr>
              <a:t>Infliximab</a:t>
            </a:r>
            <a:r>
              <a:rPr lang="fr-FR" sz="3200" dirty="0">
                <a:latin typeface="+mn-lt"/>
              </a:rPr>
              <a:t> ou </a:t>
            </a:r>
            <a:r>
              <a:rPr lang="fr-FR" sz="3200" b="1" dirty="0">
                <a:latin typeface="+mn-lt"/>
              </a:rPr>
              <a:t>Ciclosporine</a:t>
            </a:r>
          </a:p>
          <a:p>
            <a:pPr algn="ctr"/>
            <a:r>
              <a:rPr lang="fr-FR" dirty="0">
                <a:latin typeface="+mn-lt"/>
              </a:rPr>
              <a:t>Avec une efficacité équivalente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FBA91F-E4BA-561B-DB21-9D6CA2129E55}"/>
              </a:ext>
            </a:extLst>
          </p:cNvPr>
          <p:cNvSpPr txBox="1"/>
          <p:nvPr/>
        </p:nvSpPr>
        <p:spPr>
          <a:xfrm>
            <a:off x="1596897" y="142877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latin typeface="+mn-lt"/>
              </a:rPr>
              <a:t>Essai </a:t>
            </a:r>
            <a:r>
              <a:rPr lang="fr-FR" u="sng" dirty="0" err="1">
                <a:latin typeface="+mn-lt"/>
              </a:rPr>
              <a:t>CySIF</a:t>
            </a:r>
            <a:endParaRPr lang="fr-FR" u="sng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4B2D379-15A4-A9E0-D68C-4E2073722CDB}"/>
              </a:ext>
            </a:extLst>
          </p:cNvPr>
          <p:cNvSpPr txBox="1"/>
          <p:nvPr/>
        </p:nvSpPr>
        <p:spPr>
          <a:xfrm>
            <a:off x="6801606" y="1443301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latin typeface="+mn-lt"/>
              </a:rPr>
              <a:t>Essai CONSTRUCT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694C9F6-D0A4-EF64-0176-6B95C655A15D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3A1D886-E33D-FB88-6CE2-7F6952AF9E7A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8244BCB-2BA9-ECD0-0273-60D9F5C26C2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A474099-BF0A-B74D-557A-133A53C8972A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478E45F-A671-1DEA-864B-1B156FF7CBBB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5D87EAA-405F-189B-C37E-7C0F6F665D02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F1C8750-5DD2-1085-EC09-1B24810FEF4D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92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CDB99-1D59-A5C5-24E9-70B56949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NOUVELLES » STRATEGIES?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7D17F30-549A-22EF-750F-34BDE7A586DB}"/>
              </a:ext>
            </a:extLst>
          </p:cNvPr>
          <p:cNvGrpSpPr/>
          <p:nvPr/>
        </p:nvGrpSpPr>
        <p:grpSpPr>
          <a:xfrm>
            <a:off x="5143500" y="3777368"/>
            <a:ext cx="5061439" cy="1208537"/>
            <a:chOff x="5143500" y="4517639"/>
            <a:chExt cx="5061439" cy="120853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E85BCC2-2E43-1133-0759-173A6FAF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3500" y="4517639"/>
              <a:ext cx="5061439" cy="106717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427C5F4-6AC7-57BB-99D3-144FE419E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907" y="5443443"/>
              <a:ext cx="2819888" cy="282733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4377FB-E2C4-B79D-023F-B82C7FD30517}"/>
              </a:ext>
            </a:extLst>
          </p:cNvPr>
          <p:cNvGrpSpPr/>
          <p:nvPr/>
        </p:nvGrpSpPr>
        <p:grpSpPr>
          <a:xfrm>
            <a:off x="211014" y="3777368"/>
            <a:ext cx="4803531" cy="1141030"/>
            <a:chOff x="123824" y="4541871"/>
            <a:chExt cx="4803531" cy="11410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FE81796-55A4-CE50-1566-F53B2713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824" y="4541871"/>
              <a:ext cx="4803531" cy="1018705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9202259-47EC-C313-B984-700DF639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0356" y="5506586"/>
              <a:ext cx="2477232" cy="176315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DED633-6150-CB02-6E5F-B1D0474AD8A2}"/>
              </a:ext>
            </a:extLst>
          </p:cNvPr>
          <p:cNvGrpSpPr/>
          <p:nvPr/>
        </p:nvGrpSpPr>
        <p:grpSpPr>
          <a:xfrm>
            <a:off x="53979" y="1736231"/>
            <a:ext cx="5089521" cy="1065420"/>
            <a:chOff x="53977" y="2016614"/>
            <a:chExt cx="5089521" cy="106542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B1987D6-4DF4-240E-E232-BDF43370A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77" y="2016614"/>
              <a:ext cx="5061439" cy="88587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B364C61-FB8D-BD8A-02A5-BD503C7B0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6098" y="2853434"/>
              <a:ext cx="3327400" cy="2286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760E6BA-773A-0EC9-DF91-5578F297C70D}"/>
              </a:ext>
            </a:extLst>
          </p:cNvPr>
          <p:cNvGrpSpPr/>
          <p:nvPr/>
        </p:nvGrpSpPr>
        <p:grpSpPr>
          <a:xfrm>
            <a:off x="5284786" y="1564782"/>
            <a:ext cx="4778865" cy="1532102"/>
            <a:chOff x="5310552" y="2062526"/>
            <a:chExt cx="4778865" cy="153210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9B0DB11-824D-8D96-2026-893253D3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0552" y="2062526"/>
              <a:ext cx="4778865" cy="131900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8244BB1-39BF-99B1-8C0C-94E43364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0251" y="3366028"/>
              <a:ext cx="2997200" cy="228600"/>
            </a:xfrm>
            <a:prstGeom prst="rect">
              <a:avLst/>
            </a:prstGeom>
          </p:spPr>
        </p:pic>
      </p:grp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A95DFC9F-1031-803A-B3A1-DC1906C6BBC5}"/>
              </a:ext>
            </a:extLst>
          </p:cNvPr>
          <p:cNvSpPr/>
          <p:nvPr/>
        </p:nvSpPr>
        <p:spPr>
          <a:xfrm>
            <a:off x="2940536" y="5767163"/>
            <a:ext cx="1078523" cy="7385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1A8684-8F5E-821C-0163-C6C8501681A6}"/>
              </a:ext>
            </a:extLst>
          </p:cNvPr>
          <p:cNvSpPr txBox="1"/>
          <p:nvPr/>
        </p:nvSpPr>
        <p:spPr>
          <a:xfrm>
            <a:off x="4270520" y="5720941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n-lt"/>
              </a:rPr>
              <a:t>En cours d’évaluation</a:t>
            </a:r>
          </a:p>
          <a:p>
            <a:r>
              <a:rPr lang="fr-FR" sz="2400" dirty="0">
                <a:latin typeface="+mn-lt"/>
              </a:rPr>
              <a:t>A réserver aux centres experts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B99F28-2A1D-9EE9-B13C-0FC1669809C2}"/>
              </a:ext>
            </a:extLst>
          </p:cNvPr>
          <p:cNvSpPr txBox="1"/>
          <p:nvPr/>
        </p:nvSpPr>
        <p:spPr>
          <a:xfrm>
            <a:off x="1982243" y="291221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+mn-lt"/>
              </a:rPr>
              <a:t>Ustekinumab</a:t>
            </a:r>
            <a:endParaRPr lang="fr-FR" dirty="0">
              <a:latin typeface="+mn-lt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CB12E3-2D7D-A55F-3D43-C076396012B6}"/>
              </a:ext>
            </a:extLst>
          </p:cNvPr>
          <p:cNvSpPr txBox="1"/>
          <p:nvPr/>
        </p:nvSpPr>
        <p:spPr>
          <a:xfrm>
            <a:off x="6949879" y="313342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+mn-lt"/>
              </a:rPr>
              <a:t>Vedoluzimab</a:t>
            </a:r>
            <a:endParaRPr lang="fr-FR" dirty="0">
              <a:latin typeface="+mn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88D4F8-B889-14BD-B2F1-B22E7E8DFBA2}"/>
              </a:ext>
            </a:extLst>
          </p:cNvPr>
          <p:cNvSpPr txBox="1"/>
          <p:nvPr/>
        </p:nvSpPr>
        <p:spPr>
          <a:xfrm>
            <a:off x="4350741" y="511915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+mn-lt"/>
              </a:rPr>
              <a:t>Tofacitinib</a:t>
            </a:r>
            <a:endParaRPr lang="fr-FR" dirty="0">
              <a:latin typeface="+mn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E63F79-C43E-0C44-3289-69AB48CD398F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2AB695A-DA3B-7311-93B5-F1825B201CFD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D206102-17B4-45B3-34E0-99E5D64C16D8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990F5E1-8E3B-C58E-E4C1-3D4BAC5C0475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74E50B3-529A-0AD1-C43B-1CCF0F52A6EC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D36422A-239D-7EEE-2CC0-C365CE981BC8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051456-AE86-4DD7-280E-3FF16469D6A2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8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74A32-2F76-DC07-9C36-D8A901A9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FA9DD5B-EC6E-E803-AEC3-A6CCFE49E8C7}"/>
              </a:ext>
            </a:extLst>
          </p:cNvPr>
          <p:cNvGrpSpPr/>
          <p:nvPr/>
        </p:nvGrpSpPr>
        <p:grpSpPr>
          <a:xfrm>
            <a:off x="143608" y="1656290"/>
            <a:ext cx="6212030" cy="1772710"/>
            <a:chOff x="167054" y="1529918"/>
            <a:chExt cx="4677979" cy="133494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98DF880-C49A-A6D5-5EEE-58072E65C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054" y="1529918"/>
              <a:ext cx="4677979" cy="114300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1B6BF29-14EE-557F-9B5F-C12F0A0B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7133" y="2687060"/>
              <a:ext cx="2247900" cy="177800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05FB33C-6876-D42B-E2E8-4944A56DBC33}"/>
              </a:ext>
            </a:extLst>
          </p:cNvPr>
          <p:cNvSpPr txBox="1"/>
          <p:nvPr/>
        </p:nvSpPr>
        <p:spPr>
          <a:xfrm>
            <a:off x="327778" y="4395299"/>
            <a:ext cx="2949846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3200" dirty="0">
                <a:latin typeface="+mn-lt"/>
                <a:ea typeface="ＭＳ Ｐゴシック" charset="-128"/>
              </a:rPr>
              <a:t>Corticoïdes IV</a:t>
            </a:r>
          </a:p>
          <a:p>
            <a:pPr algn="ctr">
              <a:defRPr/>
            </a:pPr>
            <a:r>
              <a:rPr lang="fr-FR" sz="2000" dirty="0">
                <a:latin typeface="+mn-lt"/>
                <a:ea typeface="ＭＳ Ｐゴシック" charset="-128"/>
              </a:rPr>
              <a:t>0,8-1 mg/kg/j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37869C-D43B-E55F-16CA-48C188056322}"/>
              </a:ext>
            </a:extLst>
          </p:cNvPr>
          <p:cNvSpPr txBox="1"/>
          <p:nvPr/>
        </p:nvSpPr>
        <p:spPr>
          <a:xfrm>
            <a:off x="4669095" y="4180668"/>
            <a:ext cx="18020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3200" dirty="0">
                <a:latin typeface="+mn-lt"/>
                <a:ea typeface="ＭＳ Ｐゴシック" charset="-128"/>
              </a:rPr>
              <a:t>2</a:t>
            </a:r>
            <a:r>
              <a:rPr lang="fr-FR" sz="3200" baseline="30000" dirty="0">
                <a:latin typeface="+mn-lt"/>
                <a:ea typeface="ＭＳ Ｐゴシック" charset="-128"/>
              </a:rPr>
              <a:t>e</a:t>
            </a:r>
            <a:r>
              <a:rPr lang="fr-FR" sz="3200" dirty="0">
                <a:latin typeface="+mn-lt"/>
                <a:ea typeface="ＭＳ Ｐゴシック" charset="-128"/>
              </a:rPr>
              <a:t> ligne</a:t>
            </a:r>
          </a:p>
          <a:p>
            <a:pPr algn="ctr">
              <a:defRPr/>
            </a:pPr>
            <a:r>
              <a:rPr lang="fr-FR" sz="2000" dirty="0">
                <a:latin typeface="+mn-lt"/>
                <a:ea typeface="ＭＳ Ｐゴシック" charset="-128"/>
              </a:rPr>
              <a:t>Infliximab</a:t>
            </a:r>
          </a:p>
          <a:p>
            <a:pPr algn="ctr">
              <a:defRPr/>
            </a:pPr>
            <a:r>
              <a:rPr lang="fr-FR" sz="2000" dirty="0" err="1">
                <a:latin typeface="+mn-lt"/>
                <a:ea typeface="ＭＳ Ｐゴシック" charset="-128"/>
              </a:rPr>
              <a:t>Ciclosprorine</a:t>
            </a:r>
            <a:endParaRPr lang="fr-FR" sz="2000" dirty="0">
              <a:latin typeface="+mn-lt"/>
              <a:ea typeface="ＭＳ Ｐゴシック" charset="-128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72C077C-E857-D87A-008C-A25191145CFA}"/>
              </a:ext>
            </a:extLst>
          </p:cNvPr>
          <p:cNvSpPr txBox="1"/>
          <p:nvPr/>
        </p:nvSpPr>
        <p:spPr>
          <a:xfrm>
            <a:off x="8115625" y="4475227"/>
            <a:ext cx="199125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3200" b="1" dirty="0">
                <a:latin typeface="+mn-lt"/>
                <a:ea typeface="ＭＳ Ｐゴシック" charset="-128"/>
              </a:rPr>
              <a:t>Chirurgie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9C506A70-60A5-26EF-78B5-CDF0C245C89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42190" y="4192846"/>
            <a:ext cx="477838" cy="1175972"/>
          </a:xfrm>
          <a:prstGeom prst="downArrow">
            <a:avLst>
              <a:gd name="adj1" fmla="val 50000"/>
              <a:gd name="adj2" fmla="val 50001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 sz="240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935544F-7464-5CE5-790F-B421F2AF3BE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974030" y="4166375"/>
            <a:ext cx="477838" cy="1232689"/>
          </a:xfrm>
          <a:prstGeom prst="downArrow">
            <a:avLst>
              <a:gd name="adj1" fmla="val 50000"/>
              <a:gd name="adj2" fmla="val 50001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 sz="240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7450D1-818B-98BB-B666-CE6D869F5EFF}"/>
              </a:ext>
            </a:extLst>
          </p:cNvPr>
          <p:cNvSpPr txBox="1"/>
          <p:nvPr/>
        </p:nvSpPr>
        <p:spPr>
          <a:xfrm>
            <a:off x="3568205" y="510318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3-5 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9B50AB-1958-B705-B429-2B2F677B1B9B}"/>
              </a:ext>
            </a:extLst>
          </p:cNvPr>
          <p:cNvSpPr txBox="1"/>
          <p:nvPr/>
        </p:nvSpPr>
        <p:spPr>
          <a:xfrm>
            <a:off x="6761984" y="510318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7-14j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B71D01C-2948-18DB-CC26-330718E1DC94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9711397-7CF6-2A8D-4406-27979FFA9E6B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0DAACEB-D505-2FFF-603D-FAFA7F948ED0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28FFF98-D1CA-42DF-9E24-883DE0521FC0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03D2104-7AA2-4591-C56E-4523A136D2EF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D1BFCD4-28CC-4093-4A23-83F0D3B70986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4039100-43BB-C04D-2496-E4AAE0BB1D01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89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36456-9708-3731-3799-35DC0D8D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3</a:t>
            </a:r>
            <a:r>
              <a:rPr lang="fr-FR" baseline="30000" dirty="0"/>
              <a:t>e</a:t>
            </a:r>
            <a:r>
              <a:rPr lang="fr-FR" dirty="0"/>
              <a:t> LIGNE?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B91FCAB-0210-E91C-5C63-6EF56CF26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49" y="2857702"/>
            <a:ext cx="3916363" cy="264397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90000" bIns="90000"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158875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704975" indent="-3667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12963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22538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9797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4369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941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3513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1225"/>
              </a:spcBef>
              <a:buClr>
                <a:srgbClr val="414141"/>
              </a:buClr>
              <a:buSzPct val="80000"/>
              <a:buFont typeface="Wingdings" pitchFamily="2" charset="2"/>
              <a:buNone/>
            </a:pPr>
            <a:r>
              <a:rPr lang="fr-FR" sz="3200" dirty="0">
                <a:latin typeface="Century Gothic" panose="020B0502020202020204" pitchFamily="34" charset="0"/>
              </a:rPr>
              <a:t>Une chirurgie tardive est un </a:t>
            </a:r>
            <a:r>
              <a:rPr lang="fr-FR" sz="3200" b="1" dirty="0">
                <a:latin typeface="Century Gothic" panose="020B0502020202020204" pitchFamily="34" charset="0"/>
              </a:rPr>
              <a:t>facteur de risque </a:t>
            </a:r>
            <a:r>
              <a:rPr lang="fr-FR" sz="3200" dirty="0">
                <a:latin typeface="Century Gothic" panose="020B0502020202020204" pitchFamily="34" charset="0"/>
              </a:rPr>
              <a:t>de complication postopératoire……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CCA161-F392-8B43-7A6E-10D00832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75" y="1462088"/>
            <a:ext cx="5116513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6AC7567-AB3D-998D-3DB3-7E43729F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8" y="3182938"/>
            <a:ext cx="6011862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BFA7F3-D038-92FC-2148-464862A8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1475" y="1887538"/>
            <a:ext cx="46418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7B091DB-257C-E468-1385-E44638A4D178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D3794F9-8A1B-63ED-EB74-30DA68A3FC37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5836565-C47A-B563-C766-B81C9421D4E0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4A1F8-BFB5-AADB-EB61-54B02FB7F30E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215F62B-2133-F994-D420-544AD7BF2E77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09FECDE-5EFB-0557-1FB3-F3444054569F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121D4E7-145C-5231-DC8E-4B13E4F58018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0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1E2B-D7C0-7B1F-6BC0-46D3D5EC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7003DD-EA68-3A79-24EA-EB20F6E7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3</a:t>
            </a:r>
            <a:r>
              <a:rPr lang="fr-FR" baseline="30000" dirty="0"/>
              <a:t>e</a:t>
            </a:r>
            <a:r>
              <a:rPr lang="fr-FR" dirty="0"/>
              <a:t> LIGNE?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1A76E6C-0AEA-BDF7-B9FB-C9DC7861A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7" y="4036785"/>
            <a:ext cx="3916363" cy="165908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90000" bIns="90000"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158875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704975" indent="-3667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12963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22538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9797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4369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941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351338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1225"/>
              </a:spcBef>
              <a:buClr>
                <a:srgbClr val="414141"/>
              </a:buClr>
              <a:buSzPct val="80000"/>
              <a:buFont typeface="Wingdings" pitchFamily="2" charset="2"/>
              <a:buNone/>
            </a:pPr>
            <a:r>
              <a:rPr lang="fr-FR" sz="3200" noProof="0" dirty="0">
                <a:latin typeface="Century Gothic" panose="020B0502020202020204" pitchFamily="34" charset="0"/>
              </a:rPr>
              <a:t>…mais la 3e ligne peut éviter la colectomie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AA4B6C2-8C1D-130C-8B53-C34BB54BE8FB}"/>
              </a:ext>
            </a:extLst>
          </p:cNvPr>
          <p:cNvGrpSpPr/>
          <p:nvPr/>
        </p:nvGrpSpPr>
        <p:grpSpPr>
          <a:xfrm>
            <a:off x="233485" y="1521776"/>
            <a:ext cx="4471483" cy="2071249"/>
            <a:chOff x="139700" y="1337977"/>
            <a:chExt cx="5684661" cy="2633209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389129F-957B-6A49-28C8-597AF591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00" y="1337977"/>
              <a:ext cx="5493456" cy="2419006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16E99CA-908A-34DF-4C2C-36F6F015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6999" y="3756983"/>
              <a:ext cx="3127362" cy="214203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45D51DE2-6C16-F9E0-6FCD-DAA0A4B58F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168" y="1337977"/>
            <a:ext cx="4638773" cy="30047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87DD7C7-FC95-06D5-6539-55A09069E6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323" y="4746751"/>
            <a:ext cx="6054264" cy="1546543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DCF02CDE-F07C-CA4E-61F6-A050BDD253E9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AFE753F-3335-6941-2F85-BBF2B3481766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8577FF0-CB5C-8660-CA64-B1B0DEA16B0E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B73A05E-4844-96B0-6AE2-3ECAB806C66C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745B2C6-22F6-AA8A-5C55-43E6DE080D79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BCDD758-91CF-E2BD-C684-9D24D3A38359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BE05263-03C7-C74E-8968-4EA62298E3C0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11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26FB5D-ADDC-CD03-2BAB-5A4F8B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TRAITEMENT DE 3</a:t>
            </a:r>
            <a:r>
              <a:rPr lang="fr-FR" baseline="30000" noProof="0" dirty="0"/>
              <a:t>e</a:t>
            </a:r>
            <a:r>
              <a:rPr lang="fr-FR" noProof="0" dirty="0"/>
              <a:t> LIGNE?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4758-EE9E-322A-55C8-79C1E4630A20}"/>
              </a:ext>
            </a:extLst>
          </p:cNvPr>
          <p:cNvSpPr/>
          <p:nvPr/>
        </p:nvSpPr>
        <p:spPr>
          <a:xfrm>
            <a:off x="1491933" y="1508059"/>
            <a:ext cx="1569661" cy="6126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u="sng" noProof="0" dirty="0">
                <a:solidFill>
                  <a:schemeClr val="tx1"/>
                </a:solidFill>
              </a:rPr>
              <a:t>3e ligne</a:t>
            </a:r>
          </a:p>
        </p:txBody>
      </p:sp>
      <p:sp>
        <p:nvSpPr>
          <p:cNvPr id="6" name="Flèche vers le bas 5">
            <a:extLst>
              <a:ext uri="{FF2B5EF4-FFF2-40B4-BE49-F238E27FC236}">
                <a16:creationId xmlns:a16="http://schemas.microsoft.com/office/drawing/2014/main" id="{128E0146-4550-7862-B8C5-34CA6B4920FA}"/>
              </a:ext>
            </a:extLst>
          </p:cNvPr>
          <p:cNvSpPr/>
          <p:nvPr/>
        </p:nvSpPr>
        <p:spPr>
          <a:xfrm>
            <a:off x="1995055" y="2120704"/>
            <a:ext cx="678873" cy="94903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DF5-E65B-D81E-A996-AB349EC9EBC0}"/>
              </a:ext>
            </a:extLst>
          </p:cNvPr>
          <p:cNvSpPr/>
          <p:nvPr/>
        </p:nvSpPr>
        <p:spPr>
          <a:xfrm>
            <a:off x="253638" y="3238701"/>
            <a:ext cx="4775562" cy="612645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Colectomie ~ 40%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08463-1BAA-29BF-5128-FF220813A9A3}"/>
              </a:ext>
            </a:extLst>
          </p:cNvPr>
          <p:cNvSpPr/>
          <p:nvPr/>
        </p:nvSpPr>
        <p:spPr>
          <a:xfrm>
            <a:off x="221684" y="4029563"/>
            <a:ext cx="4807516" cy="147441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noProof="0" dirty="0">
                <a:solidFill>
                  <a:schemeClr val="tx1"/>
                </a:solidFill>
              </a:rPr>
              <a:t>Effet indésirable ~ 33%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noProof="0" dirty="0">
                <a:solidFill>
                  <a:schemeClr val="tx1"/>
                </a:solidFill>
              </a:rPr>
              <a:t>Chirurgie morbide chez patient réfractaire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0E1483-5137-F78A-438E-89D0E24F7222}"/>
              </a:ext>
            </a:extLst>
          </p:cNvPr>
          <p:cNvSpPr/>
          <p:nvPr/>
        </p:nvSpPr>
        <p:spPr>
          <a:xfrm>
            <a:off x="6212262" y="1508059"/>
            <a:ext cx="3365024" cy="6126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u="sng" noProof="0" dirty="0">
                <a:solidFill>
                  <a:schemeClr val="tx1"/>
                </a:solidFill>
              </a:rPr>
              <a:t>Chirurgie précoce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6A539B97-03F7-E58F-E2D0-943286CB2836}"/>
              </a:ext>
            </a:extLst>
          </p:cNvPr>
          <p:cNvSpPr/>
          <p:nvPr/>
        </p:nvSpPr>
        <p:spPr>
          <a:xfrm>
            <a:off x="7613062" y="2120704"/>
            <a:ext cx="678873" cy="94903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5CFE2-475D-8AC9-2B85-13F9D7EE6AF7}"/>
              </a:ext>
            </a:extLst>
          </p:cNvPr>
          <p:cNvSpPr/>
          <p:nvPr/>
        </p:nvSpPr>
        <p:spPr>
          <a:xfrm>
            <a:off x="5257798" y="4460450"/>
            <a:ext cx="4807515" cy="1043532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Morbidité postopératoire faible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573EA-14A0-B32C-B808-BEF479192BB5}"/>
              </a:ext>
            </a:extLst>
          </p:cNvPr>
          <p:cNvSpPr/>
          <p:nvPr/>
        </p:nvSpPr>
        <p:spPr>
          <a:xfrm>
            <a:off x="5257798" y="3238701"/>
            <a:ext cx="4807516" cy="104353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Colectomie = 100%...</a:t>
            </a:r>
          </a:p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Stomie ~ 100%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DDCB10-B4C0-8E68-6C09-6452C5A4D825}"/>
              </a:ext>
            </a:extLst>
          </p:cNvPr>
          <p:cNvSpPr txBox="1"/>
          <p:nvPr/>
        </p:nvSpPr>
        <p:spPr>
          <a:xfrm>
            <a:off x="0" y="5899546"/>
            <a:ext cx="102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noProof="0" dirty="0">
                <a:latin typeface="+mn-lt"/>
              </a:rPr>
              <a:t>Facteurs prédictifs de réponse ?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6047122-993E-E55B-1A5F-181706F0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592" y="1407532"/>
            <a:ext cx="1652952" cy="165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7B52B73-59BB-40AB-A74E-67011BF61EE7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514B7F7-733E-2724-E5DC-37E2467F4FA2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FD8894-BD6D-1DF2-0DF2-A524B41D2BFE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CFB2B2C-0CB5-BF02-63FB-F0F879F709E0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45E25A1-67B1-0C54-3C04-FE8FBD135629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5096015-5022-A4D7-EEEA-EDA92093FD0A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A581E95E-FB1A-392C-E437-EC70D817F269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25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9B7572-A9F1-BEA8-6F4C-97E4D449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CHIRURGIE DE LA COLITE GRAVE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4F87F-8CE0-B3C5-230B-92F9E0E26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1602000"/>
            <a:ext cx="9258300" cy="258313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  <a:p>
            <a:pPr lvl="1"/>
            <a:r>
              <a:rPr lang="fr-FR" dirty="0"/>
              <a:t>Enlever le maximum de muqueuse malade</a:t>
            </a:r>
          </a:p>
          <a:p>
            <a:pPr lvl="1"/>
            <a:r>
              <a:rPr lang="fr-FR" dirty="0"/>
              <a:t>Prévenir du risque de récidive postopératoire</a:t>
            </a:r>
          </a:p>
          <a:p>
            <a:pPr lvl="1"/>
            <a:r>
              <a:rPr lang="fr-FR" dirty="0"/>
              <a:t>Limiter la morbidité postopératoire</a:t>
            </a:r>
          </a:p>
        </p:txBody>
      </p:sp>
      <p:sp>
        <p:nvSpPr>
          <p:cNvPr id="4" name="Flèche vers le bas 3">
            <a:extLst>
              <a:ext uri="{FF2B5EF4-FFF2-40B4-BE49-F238E27FC236}">
                <a16:creationId xmlns:a16="http://schemas.microsoft.com/office/drawing/2014/main" id="{8E7373BD-E072-F588-3FAD-D0845167C456}"/>
              </a:ext>
            </a:extLst>
          </p:cNvPr>
          <p:cNvSpPr/>
          <p:nvPr/>
        </p:nvSpPr>
        <p:spPr>
          <a:xfrm>
            <a:off x="4583723" y="4341600"/>
            <a:ext cx="855785" cy="914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070C64-1BE0-7797-55EA-43AA7110EE2D}"/>
              </a:ext>
            </a:extLst>
          </p:cNvPr>
          <p:cNvSpPr txBox="1"/>
          <p:nvPr/>
        </p:nvSpPr>
        <p:spPr>
          <a:xfrm>
            <a:off x="2267113" y="5428246"/>
            <a:ext cx="54890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>
                <a:latin typeface="+mn-lt"/>
              </a:rPr>
              <a:t>Colectomie (</a:t>
            </a:r>
            <a:r>
              <a:rPr lang="fr-FR" sz="3600" b="1" dirty="0" err="1">
                <a:latin typeface="+mn-lt"/>
              </a:rPr>
              <a:t>sub</a:t>
            </a:r>
            <a:r>
              <a:rPr lang="fr-FR" sz="3600" b="1" dirty="0">
                <a:latin typeface="+mn-lt"/>
              </a:rPr>
              <a:t>) totale</a:t>
            </a:r>
          </a:p>
          <a:p>
            <a:pPr algn="ctr"/>
            <a:r>
              <a:rPr lang="fr-FR" sz="2800" b="1" dirty="0">
                <a:latin typeface="+mn-lt"/>
              </a:rPr>
              <a:t>Sans reconstruction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ABEC70-EC07-D337-779C-A135897380CB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850FC8A-6E55-3CC5-65F0-5B302081988A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6DED76D-3200-70B9-D640-30B60634A2E5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8B6C7BF-AA8E-77FA-7567-C3114585D11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EB9A11B-0310-D744-381A-54FDFC09C0CC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31C82C0-525C-41DB-8EC7-48ECF0658668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A034008-2266-FAA1-BE9B-44E999185FAA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14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17F45-18F3-6E45-4A21-2B1FED70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COLECTOMIE SUBTOTALE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0FA040-1255-78FA-BA51-3DF0F991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1602000"/>
            <a:ext cx="5628542" cy="3169494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Libération de dehors en dedans</a:t>
            </a:r>
          </a:p>
          <a:p>
            <a:r>
              <a:rPr lang="fr-FR" dirty="0"/>
              <a:t>Section des mésos à distance des nerfs +++</a:t>
            </a:r>
          </a:p>
          <a:p>
            <a:r>
              <a:rPr lang="fr-FR" dirty="0"/>
              <a:t>Préserver pédicule iléo-</a:t>
            </a:r>
            <a:r>
              <a:rPr lang="fr-FR" dirty="0" err="1"/>
              <a:t>caeco</a:t>
            </a:r>
            <a:r>
              <a:rPr lang="fr-FR" dirty="0"/>
              <a:t>-appendiculaire</a:t>
            </a:r>
          </a:p>
          <a:p>
            <a:r>
              <a:rPr lang="fr-FR" u="sng" dirty="0"/>
              <a:t>Tout</a:t>
            </a:r>
            <a:r>
              <a:rPr lang="fr-FR" dirty="0"/>
              <a:t> le rectum doit être préservé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840AA6B-9C34-5DFA-860E-2EB78BC2D317}"/>
              </a:ext>
            </a:extLst>
          </p:cNvPr>
          <p:cNvGrpSpPr/>
          <p:nvPr/>
        </p:nvGrpSpPr>
        <p:grpSpPr>
          <a:xfrm>
            <a:off x="6398464" y="1608274"/>
            <a:ext cx="3636490" cy="4782949"/>
            <a:chOff x="6433634" y="1582909"/>
            <a:chExt cx="3339016" cy="4391693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030D0042-C0CC-63ED-FD77-4DE6F795F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466" r="5701"/>
            <a:stretch/>
          </p:blipFill>
          <p:spPr bwMode="auto">
            <a:xfrm>
              <a:off x="6433634" y="1582909"/>
              <a:ext cx="3339016" cy="43916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Forme libre 4">
              <a:extLst>
                <a:ext uri="{FF2B5EF4-FFF2-40B4-BE49-F238E27FC236}">
                  <a16:creationId xmlns:a16="http://schemas.microsoft.com/office/drawing/2014/main" id="{E7C06D5C-8A94-7B5C-DD22-E47F4B7EF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689" y="2635624"/>
              <a:ext cx="1525265" cy="2328262"/>
            </a:xfrm>
            <a:custGeom>
              <a:avLst/>
              <a:gdLst/>
              <a:ahLst/>
              <a:cxnLst/>
              <a:rect l="0" t="0" r="r" b="b"/>
              <a:pathLst>
                <a:path w="2550005" h="4195172">
                  <a:moveTo>
                    <a:pt x="2531634" y="4185920"/>
                  </a:moveTo>
                  <a:cubicBezTo>
                    <a:pt x="2653554" y="4272280"/>
                    <a:pt x="2132007" y="3730413"/>
                    <a:pt x="2043954" y="3545840"/>
                  </a:cubicBezTo>
                  <a:cubicBezTo>
                    <a:pt x="1955901" y="3361267"/>
                    <a:pt x="1987997" y="3078863"/>
                    <a:pt x="2003314" y="3078480"/>
                  </a:cubicBezTo>
                  <a:cubicBezTo>
                    <a:pt x="2013474" y="3075093"/>
                    <a:pt x="2026221" y="3075893"/>
                    <a:pt x="2033794" y="3068320"/>
                  </a:cubicBezTo>
                  <a:cubicBezTo>
                    <a:pt x="2041367" y="3060747"/>
                    <a:pt x="2039165" y="3047419"/>
                    <a:pt x="2043954" y="3037840"/>
                  </a:cubicBezTo>
                  <a:cubicBezTo>
                    <a:pt x="2062336" y="3001075"/>
                    <a:pt x="2059599" y="3008918"/>
                    <a:pt x="2094754" y="2997200"/>
                  </a:cubicBezTo>
                  <a:lnTo>
                    <a:pt x="2125234" y="2905760"/>
                  </a:lnTo>
                  <a:lnTo>
                    <a:pt x="2135394" y="2875280"/>
                  </a:lnTo>
                  <a:cubicBezTo>
                    <a:pt x="2130908" y="2763138"/>
                    <a:pt x="2137585" y="2665369"/>
                    <a:pt x="2115074" y="2560320"/>
                  </a:cubicBezTo>
                  <a:cubicBezTo>
                    <a:pt x="2084502" y="2417652"/>
                    <a:pt x="2110811" y="2529343"/>
                    <a:pt x="2074434" y="2438400"/>
                  </a:cubicBezTo>
                  <a:cubicBezTo>
                    <a:pt x="2066479" y="2418513"/>
                    <a:pt x="2063693" y="2396598"/>
                    <a:pt x="2054114" y="2377440"/>
                  </a:cubicBezTo>
                  <a:cubicBezTo>
                    <a:pt x="2047341" y="2363893"/>
                    <a:pt x="2039419" y="2350862"/>
                    <a:pt x="2033794" y="2336800"/>
                  </a:cubicBezTo>
                  <a:cubicBezTo>
                    <a:pt x="2009649" y="2276439"/>
                    <a:pt x="2018284" y="2287593"/>
                    <a:pt x="2003314" y="2235200"/>
                  </a:cubicBezTo>
                  <a:cubicBezTo>
                    <a:pt x="2000372" y="2224902"/>
                    <a:pt x="1996096" y="2215018"/>
                    <a:pt x="1993154" y="2204720"/>
                  </a:cubicBezTo>
                  <a:cubicBezTo>
                    <a:pt x="1989318" y="2191294"/>
                    <a:pt x="1986830" y="2177506"/>
                    <a:pt x="1982994" y="2164080"/>
                  </a:cubicBezTo>
                  <a:cubicBezTo>
                    <a:pt x="1980052" y="2153782"/>
                    <a:pt x="1975776" y="2143898"/>
                    <a:pt x="1972834" y="2133600"/>
                  </a:cubicBezTo>
                  <a:cubicBezTo>
                    <a:pt x="1959914" y="2088381"/>
                    <a:pt x="1959421" y="2074794"/>
                    <a:pt x="1952514" y="2021840"/>
                  </a:cubicBezTo>
                  <a:cubicBezTo>
                    <a:pt x="1945451" y="1967690"/>
                    <a:pt x="1939572" y="1913388"/>
                    <a:pt x="1932194" y="1859280"/>
                  </a:cubicBezTo>
                  <a:cubicBezTo>
                    <a:pt x="1926623" y="1818426"/>
                    <a:pt x="1919847" y="1787387"/>
                    <a:pt x="1911874" y="1747520"/>
                  </a:cubicBezTo>
                  <a:cubicBezTo>
                    <a:pt x="1908487" y="1676400"/>
                    <a:pt x="1910282" y="1604843"/>
                    <a:pt x="1901714" y="1534160"/>
                  </a:cubicBezTo>
                  <a:cubicBezTo>
                    <a:pt x="1896673" y="1492574"/>
                    <a:pt x="1877158" y="1453710"/>
                    <a:pt x="1871234" y="1412240"/>
                  </a:cubicBezTo>
                  <a:cubicBezTo>
                    <a:pt x="1867847" y="1388533"/>
                    <a:pt x="1864044" y="1364882"/>
                    <a:pt x="1861074" y="1341120"/>
                  </a:cubicBezTo>
                  <a:cubicBezTo>
                    <a:pt x="1857270" y="1310689"/>
                    <a:pt x="1854497" y="1280138"/>
                    <a:pt x="1850914" y="1249680"/>
                  </a:cubicBezTo>
                  <a:cubicBezTo>
                    <a:pt x="1847724" y="1222563"/>
                    <a:pt x="1844141" y="1195493"/>
                    <a:pt x="1840754" y="1168400"/>
                  </a:cubicBezTo>
                  <a:cubicBezTo>
                    <a:pt x="1844141" y="948267"/>
                    <a:pt x="1841211" y="727945"/>
                    <a:pt x="1850914" y="508000"/>
                  </a:cubicBezTo>
                  <a:cubicBezTo>
                    <a:pt x="1851452" y="495801"/>
                    <a:pt x="1866424" y="488743"/>
                    <a:pt x="1871234" y="477520"/>
                  </a:cubicBezTo>
                  <a:cubicBezTo>
                    <a:pt x="1876735" y="464685"/>
                    <a:pt x="1877382" y="450255"/>
                    <a:pt x="1881394" y="436880"/>
                  </a:cubicBezTo>
                  <a:cubicBezTo>
                    <a:pt x="1887549" y="416364"/>
                    <a:pt x="1894941" y="396240"/>
                    <a:pt x="1901714" y="375920"/>
                  </a:cubicBezTo>
                  <a:lnTo>
                    <a:pt x="1922034" y="314960"/>
                  </a:lnTo>
                  <a:lnTo>
                    <a:pt x="1932194" y="284480"/>
                  </a:lnTo>
                  <a:cubicBezTo>
                    <a:pt x="1928807" y="247227"/>
                    <a:pt x="1927324" y="209751"/>
                    <a:pt x="1922034" y="172720"/>
                  </a:cubicBezTo>
                  <a:cubicBezTo>
                    <a:pt x="1920519" y="162118"/>
                    <a:pt x="1918564" y="150603"/>
                    <a:pt x="1911874" y="142240"/>
                  </a:cubicBezTo>
                  <a:cubicBezTo>
                    <a:pt x="1904246" y="132705"/>
                    <a:pt x="1890775" y="129737"/>
                    <a:pt x="1881394" y="121920"/>
                  </a:cubicBezTo>
                  <a:cubicBezTo>
                    <a:pt x="1870356" y="112722"/>
                    <a:pt x="1860112" y="102478"/>
                    <a:pt x="1850914" y="91440"/>
                  </a:cubicBezTo>
                  <a:cubicBezTo>
                    <a:pt x="1843097" y="82059"/>
                    <a:pt x="1839784" y="69001"/>
                    <a:pt x="1830594" y="60960"/>
                  </a:cubicBezTo>
                  <a:cubicBezTo>
                    <a:pt x="1812215" y="44878"/>
                    <a:pt x="1793326" y="26243"/>
                    <a:pt x="1769634" y="20320"/>
                  </a:cubicBezTo>
                  <a:cubicBezTo>
                    <a:pt x="1718604" y="7563"/>
                    <a:pt x="1742241" y="14576"/>
                    <a:pt x="1698514" y="0"/>
                  </a:cubicBezTo>
                  <a:cubicBezTo>
                    <a:pt x="1637554" y="3387"/>
                    <a:pt x="1576413" y="4372"/>
                    <a:pt x="1515634" y="10160"/>
                  </a:cubicBezTo>
                  <a:cubicBezTo>
                    <a:pt x="1504973" y="11175"/>
                    <a:pt x="1495544" y="17723"/>
                    <a:pt x="1485154" y="20320"/>
                  </a:cubicBezTo>
                  <a:cubicBezTo>
                    <a:pt x="1468401" y="24508"/>
                    <a:pt x="1451287" y="27093"/>
                    <a:pt x="1434354" y="30480"/>
                  </a:cubicBezTo>
                  <a:cubicBezTo>
                    <a:pt x="1420807" y="37253"/>
                    <a:pt x="1407635" y="44834"/>
                    <a:pt x="1393714" y="50800"/>
                  </a:cubicBezTo>
                  <a:cubicBezTo>
                    <a:pt x="1383870" y="55019"/>
                    <a:pt x="1372984" y="56528"/>
                    <a:pt x="1363234" y="60960"/>
                  </a:cubicBezTo>
                  <a:cubicBezTo>
                    <a:pt x="1335658" y="73495"/>
                    <a:pt x="1310691" y="92021"/>
                    <a:pt x="1281954" y="101600"/>
                  </a:cubicBezTo>
                  <a:cubicBezTo>
                    <a:pt x="1271794" y="104987"/>
                    <a:pt x="1261053" y="106971"/>
                    <a:pt x="1251474" y="111760"/>
                  </a:cubicBezTo>
                  <a:cubicBezTo>
                    <a:pt x="1240552" y="117221"/>
                    <a:pt x="1231916" y="126619"/>
                    <a:pt x="1220994" y="132080"/>
                  </a:cubicBezTo>
                  <a:cubicBezTo>
                    <a:pt x="1175172" y="154991"/>
                    <a:pt x="1203710" y="126164"/>
                    <a:pt x="1160034" y="162560"/>
                  </a:cubicBezTo>
                  <a:cubicBezTo>
                    <a:pt x="1060167" y="245782"/>
                    <a:pt x="1189154" y="143600"/>
                    <a:pt x="1109234" y="223520"/>
                  </a:cubicBezTo>
                  <a:cubicBezTo>
                    <a:pt x="1014407" y="318347"/>
                    <a:pt x="1119394" y="186267"/>
                    <a:pt x="1038114" y="294640"/>
                  </a:cubicBezTo>
                  <a:cubicBezTo>
                    <a:pt x="1034727" y="304800"/>
                    <a:pt x="1034736" y="316831"/>
                    <a:pt x="1027954" y="325120"/>
                  </a:cubicBezTo>
                  <a:cubicBezTo>
                    <a:pt x="978584" y="385461"/>
                    <a:pt x="957932" y="397956"/>
                    <a:pt x="906034" y="436880"/>
                  </a:cubicBezTo>
                  <a:cubicBezTo>
                    <a:pt x="902647" y="447040"/>
                    <a:pt x="898692" y="457028"/>
                    <a:pt x="895874" y="467360"/>
                  </a:cubicBezTo>
                  <a:cubicBezTo>
                    <a:pt x="888526" y="494303"/>
                    <a:pt x="888043" y="523661"/>
                    <a:pt x="875554" y="548640"/>
                  </a:cubicBezTo>
                  <a:cubicBezTo>
                    <a:pt x="868781" y="562187"/>
                    <a:pt x="861200" y="575359"/>
                    <a:pt x="855234" y="589280"/>
                  </a:cubicBezTo>
                  <a:cubicBezTo>
                    <a:pt x="851015" y="599124"/>
                    <a:pt x="848016" y="609462"/>
                    <a:pt x="845074" y="619760"/>
                  </a:cubicBezTo>
                  <a:cubicBezTo>
                    <a:pt x="841238" y="633186"/>
                    <a:pt x="840415" y="647565"/>
                    <a:pt x="834914" y="660400"/>
                  </a:cubicBezTo>
                  <a:cubicBezTo>
                    <a:pt x="830104" y="671623"/>
                    <a:pt x="823228" y="682246"/>
                    <a:pt x="814594" y="690880"/>
                  </a:cubicBezTo>
                  <a:cubicBezTo>
                    <a:pt x="805960" y="699514"/>
                    <a:pt x="794274" y="704427"/>
                    <a:pt x="784114" y="711200"/>
                  </a:cubicBezTo>
                  <a:cubicBezTo>
                    <a:pt x="760261" y="746980"/>
                    <a:pt x="738775" y="773748"/>
                    <a:pt x="723154" y="812800"/>
                  </a:cubicBezTo>
                  <a:cubicBezTo>
                    <a:pt x="715199" y="832687"/>
                    <a:pt x="715685" y="856625"/>
                    <a:pt x="702834" y="873760"/>
                  </a:cubicBezTo>
                  <a:cubicBezTo>
                    <a:pt x="692674" y="887307"/>
                    <a:pt x="681329" y="900041"/>
                    <a:pt x="672354" y="914400"/>
                  </a:cubicBezTo>
                  <a:cubicBezTo>
                    <a:pt x="664327" y="927243"/>
                    <a:pt x="658000" y="941119"/>
                    <a:pt x="652034" y="955040"/>
                  </a:cubicBezTo>
                  <a:cubicBezTo>
                    <a:pt x="647815" y="964884"/>
                    <a:pt x="647187" y="976221"/>
                    <a:pt x="641874" y="985520"/>
                  </a:cubicBezTo>
                  <a:cubicBezTo>
                    <a:pt x="633473" y="1000222"/>
                    <a:pt x="621554" y="1012613"/>
                    <a:pt x="611394" y="1026160"/>
                  </a:cubicBezTo>
                  <a:cubicBezTo>
                    <a:pt x="608007" y="1039707"/>
                    <a:pt x="605246" y="1053425"/>
                    <a:pt x="601234" y="1066800"/>
                  </a:cubicBezTo>
                  <a:cubicBezTo>
                    <a:pt x="595079" y="1087316"/>
                    <a:pt x="586109" y="1106980"/>
                    <a:pt x="580914" y="1127760"/>
                  </a:cubicBezTo>
                  <a:cubicBezTo>
                    <a:pt x="566566" y="1185153"/>
                    <a:pt x="573492" y="1154708"/>
                    <a:pt x="560594" y="1219200"/>
                  </a:cubicBezTo>
                  <a:cubicBezTo>
                    <a:pt x="556750" y="1265323"/>
                    <a:pt x="548272" y="1380571"/>
                    <a:pt x="540274" y="1432560"/>
                  </a:cubicBezTo>
                  <a:cubicBezTo>
                    <a:pt x="535887" y="1461076"/>
                    <a:pt x="517706" y="1510424"/>
                    <a:pt x="509794" y="1534160"/>
                  </a:cubicBezTo>
                  <a:lnTo>
                    <a:pt x="489474" y="1595120"/>
                  </a:lnTo>
                  <a:cubicBezTo>
                    <a:pt x="486087" y="1605280"/>
                    <a:pt x="481911" y="1615210"/>
                    <a:pt x="479314" y="1625600"/>
                  </a:cubicBezTo>
                  <a:cubicBezTo>
                    <a:pt x="476059" y="1638621"/>
                    <a:pt x="466282" y="1682144"/>
                    <a:pt x="458994" y="1696720"/>
                  </a:cubicBezTo>
                  <a:cubicBezTo>
                    <a:pt x="453533" y="1707642"/>
                    <a:pt x="443633" y="1716042"/>
                    <a:pt x="438674" y="1727200"/>
                  </a:cubicBezTo>
                  <a:cubicBezTo>
                    <a:pt x="429975" y="1746773"/>
                    <a:pt x="430235" y="1770338"/>
                    <a:pt x="418354" y="1788160"/>
                  </a:cubicBezTo>
                  <a:lnTo>
                    <a:pt x="377714" y="1849120"/>
                  </a:lnTo>
                  <a:cubicBezTo>
                    <a:pt x="370941" y="1859280"/>
                    <a:pt x="363452" y="1868998"/>
                    <a:pt x="357394" y="1879600"/>
                  </a:cubicBezTo>
                  <a:cubicBezTo>
                    <a:pt x="343847" y="1903307"/>
                    <a:pt x="333402" y="1929078"/>
                    <a:pt x="316754" y="1950720"/>
                  </a:cubicBezTo>
                  <a:cubicBezTo>
                    <a:pt x="299233" y="1973497"/>
                    <a:pt x="271734" y="1987770"/>
                    <a:pt x="255794" y="2011680"/>
                  </a:cubicBezTo>
                  <a:cubicBezTo>
                    <a:pt x="249021" y="2021840"/>
                    <a:pt x="244664" y="2034119"/>
                    <a:pt x="235474" y="2042160"/>
                  </a:cubicBezTo>
                  <a:lnTo>
                    <a:pt x="144034" y="2103120"/>
                  </a:lnTo>
                  <a:cubicBezTo>
                    <a:pt x="133874" y="2109893"/>
                    <a:pt x="122188" y="2114806"/>
                    <a:pt x="113554" y="2123440"/>
                  </a:cubicBezTo>
                  <a:cubicBezTo>
                    <a:pt x="24506" y="2212488"/>
                    <a:pt x="133479" y="2099530"/>
                    <a:pt x="62754" y="2184400"/>
                  </a:cubicBezTo>
                  <a:cubicBezTo>
                    <a:pt x="53556" y="2195438"/>
                    <a:pt x="42434" y="2204720"/>
                    <a:pt x="32274" y="2214880"/>
                  </a:cubicBezTo>
                  <a:cubicBezTo>
                    <a:pt x="-8411" y="2336935"/>
                    <a:pt x="-9296" y="2315515"/>
                    <a:pt x="22114" y="2519680"/>
                  </a:cubicBezTo>
                  <a:cubicBezTo>
                    <a:pt x="23971" y="2531749"/>
                    <a:pt x="43468" y="2531888"/>
                    <a:pt x="52594" y="2540000"/>
                  </a:cubicBezTo>
                  <a:cubicBezTo>
                    <a:pt x="156986" y="2632792"/>
                    <a:pt x="74858" y="2575162"/>
                    <a:pt x="144034" y="2621280"/>
                  </a:cubicBezTo>
                  <a:cubicBezTo>
                    <a:pt x="156810" y="2659608"/>
                    <a:pt x="159899" y="2677785"/>
                    <a:pt x="194834" y="2712720"/>
                  </a:cubicBezTo>
                  <a:cubicBezTo>
                    <a:pt x="204994" y="2722880"/>
                    <a:pt x="212754" y="2736222"/>
                    <a:pt x="225314" y="2743200"/>
                  </a:cubicBezTo>
                  <a:cubicBezTo>
                    <a:pt x="244038" y="2753602"/>
                    <a:pt x="286274" y="2763520"/>
                    <a:pt x="286274" y="2763520"/>
                  </a:cubicBezTo>
                  <a:cubicBezTo>
                    <a:pt x="293047" y="2777067"/>
                    <a:pt x="299080" y="2791010"/>
                    <a:pt x="306594" y="2804160"/>
                  </a:cubicBezTo>
                  <a:cubicBezTo>
                    <a:pt x="312652" y="2814762"/>
                    <a:pt x="321834" y="2736427"/>
                    <a:pt x="326914" y="2834640"/>
                  </a:cubicBezTo>
                  <a:cubicBezTo>
                    <a:pt x="331994" y="2932853"/>
                    <a:pt x="337074" y="3381187"/>
                    <a:pt x="337074" y="3393440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fr-FR"/>
            </a:p>
          </p:txBody>
        </p:sp>
      </p:grpSp>
      <p:pic>
        <p:nvPicPr>
          <p:cNvPr id="13" name="Image 1">
            <a:extLst>
              <a:ext uri="{FF2B5EF4-FFF2-40B4-BE49-F238E27FC236}">
                <a16:creationId xmlns:a16="http://schemas.microsoft.com/office/drawing/2014/main" id="{ADCFB981-4721-7760-5F3E-F0603B72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2023" y="5029200"/>
            <a:ext cx="4852657" cy="1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1D9E42-04AB-D40D-744A-4D09221F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263" y="5873253"/>
            <a:ext cx="4702175" cy="4968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5804416-F78E-3CD6-918C-851797999171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6B3E7D0-1AAC-A963-3177-20F9A61A42F3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F2C8C5F-BC52-FD5E-2678-FC6E1C8DCB1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6559888-46BA-62F3-7549-FB2578F25E2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FC8275-23D1-3BC9-7F95-8107A5A72D1E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86E8A90-B441-3C85-B361-AC9F723E7FB5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52DC71-2130-37BA-5CE7-8E30E78D1917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23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668D613-B31D-7B63-1446-7FEACF91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CONFLITS D’</a:t>
            </a:r>
            <a:r>
              <a:rPr lang="fr-FR" dirty="0" err="1"/>
              <a:t>interet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BBEE20-1E23-DA3F-C262-67DEE807E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Abbvie</a:t>
            </a:r>
            <a:endParaRPr lang="fr-FR" dirty="0"/>
          </a:p>
          <a:p>
            <a:r>
              <a:rPr lang="fr-FR" dirty="0"/>
              <a:t>J&amp;J</a:t>
            </a:r>
          </a:p>
          <a:p>
            <a:r>
              <a:rPr lang="fr-FR" dirty="0" err="1"/>
              <a:t>Coloplast</a:t>
            </a:r>
            <a:endParaRPr lang="fr-FR" dirty="0"/>
          </a:p>
          <a:p>
            <a:endParaRPr lang="fr-FR" dirty="0"/>
          </a:p>
          <a:p>
            <a:r>
              <a:rPr lang="fr-FR" dirty="0"/>
              <a:t>Uniqlo</a:t>
            </a:r>
          </a:p>
        </p:txBody>
      </p:sp>
    </p:spTree>
    <p:extLst>
      <p:ext uri="{BB962C8B-B14F-4D97-AF65-F5344CB8AC3E}">
        <p14:creationId xmlns:p14="http://schemas.microsoft.com/office/powerpoint/2010/main" val="392794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E4EC9-0B29-AEF5-789F-F4574E63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OMENTECTOMIE ?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AC08955-EDB3-49A4-0DAE-19CA51B859CF}"/>
              </a:ext>
            </a:extLst>
          </p:cNvPr>
          <p:cNvGrpSpPr/>
          <p:nvPr/>
        </p:nvGrpSpPr>
        <p:grpSpPr>
          <a:xfrm>
            <a:off x="266213" y="1425331"/>
            <a:ext cx="4351654" cy="1635215"/>
            <a:chOff x="266212" y="1425331"/>
            <a:chExt cx="5054275" cy="189923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21AD1D7-837B-2F2A-8782-0F81468B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212" y="1425331"/>
              <a:ext cx="5054275" cy="1775069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A46B246-152E-346F-026C-12FB109A2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00" y="3108669"/>
              <a:ext cx="1841500" cy="21590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0CB7FED-A5F1-D610-3674-DDE1AE4080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65" y="3060546"/>
            <a:ext cx="9174885" cy="24310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1EA862-85A4-FC50-B815-8C9F4747253D}"/>
              </a:ext>
            </a:extLst>
          </p:cNvPr>
          <p:cNvSpPr/>
          <p:nvPr/>
        </p:nvSpPr>
        <p:spPr>
          <a:xfrm>
            <a:off x="6369627" y="3512127"/>
            <a:ext cx="3065318" cy="1537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9BA350-D427-0B8D-5D11-D0C402E26B86}"/>
              </a:ext>
            </a:extLst>
          </p:cNvPr>
          <p:cNvSpPr txBox="1"/>
          <p:nvPr/>
        </p:nvSpPr>
        <p:spPr>
          <a:xfrm>
            <a:off x="6369627" y="1683327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Etude rétrospective</a:t>
            </a:r>
          </a:p>
          <a:p>
            <a:pPr algn="ctr"/>
            <a:r>
              <a:rPr lang="fr-FR" dirty="0">
                <a:latin typeface="+mn-lt"/>
              </a:rPr>
              <a:t>645 patients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AB584F-A801-1CCC-B762-406C56C6211A}"/>
              </a:ext>
            </a:extLst>
          </p:cNvPr>
          <p:cNvSpPr txBox="1"/>
          <p:nvPr/>
        </p:nvSpPr>
        <p:spPr>
          <a:xfrm>
            <a:off x="3512943" y="5766955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+mn-lt"/>
              </a:rPr>
              <a:t>Pas </a:t>
            </a:r>
            <a:r>
              <a:rPr lang="fr-FR" sz="3200" dirty="0">
                <a:latin typeface="+mn-lt"/>
              </a:rPr>
              <a:t>d’</a:t>
            </a:r>
            <a:r>
              <a:rPr lang="fr-FR" sz="3200" dirty="0" err="1">
                <a:latin typeface="+mn-lt"/>
              </a:rPr>
              <a:t>omentectomie</a:t>
            </a:r>
            <a:endParaRPr lang="fr-FR" sz="3200" dirty="0">
              <a:latin typeface="+mn-lt"/>
            </a:endParaRP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0B2F38C9-FF9B-2FA3-6BDB-E3DE03BB7483}"/>
              </a:ext>
            </a:extLst>
          </p:cNvPr>
          <p:cNvSpPr/>
          <p:nvPr/>
        </p:nvSpPr>
        <p:spPr>
          <a:xfrm>
            <a:off x="2244436" y="5766955"/>
            <a:ext cx="956140" cy="7169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2FD2AC4-96EA-9F66-1C79-61498D29D14D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CA2DEC5-7387-97A5-1EA0-A6BC3D978237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6AAA87C-36D8-234C-FDDA-4073DA58ACBD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86B01B0-2895-DEC2-0944-ACD472FDF95D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D2B43AB-2146-B1AA-45D0-F3FE310E8065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43DB5D6-8FD0-F46B-126A-699766A27698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7AFC205-B7E0-D009-94D5-FACD49B903D6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38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2C221F-42DE-0690-3538-37360F71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MOIGNON RECTAL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8482E9-6CB6-BE98-EE99-C1ED04125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222" y="1649705"/>
            <a:ext cx="9258300" cy="995727"/>
          </a:xfrm>
        </p:spPr>
        <p:txBody>
          <a:bodyPr/>
          <a:lstStyle/>
          <a:p>
            <a:r>
              <a:rPr lang="fr-FR" dirty="0"/>
              <a:t>Comment gérer le moignon rectal ?</a:t>
            </a:r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5794C26E-20D4-A258-A363-73508D5EC0A1}"/>
              </a:ext>
            </a:extLst>
          </p:cNvPr>
          <p:cNvSpPr/>
          <p:nvPr/>
        </p:nvSpPr>
        <p:spPr>
          <a:xfrm rot="8567255">
            <a:off x="3491344" y="2746024"/>
            <a:ext cx="904009" cy="5091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152DB8-27DA-9E76-6004-118CA6E00196}"/>
              </a:ext>
            </a:extLst>
          </p:cNvPr>
          <p:cNvSpPr txBox="1"/>
          <p:nvPr/>
        </p:nvSpPr>
        <p:spPr>
          <a:xfrm>
            <a:off x="1055939" y="338420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+mn-lt"/>
              </a:rPr>
              <a:t>Hartmann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9F6D2C-0F58-9001-942E-31E84F91D4A1}"/>
              </a:ext>
            </a:extLst>
          </p:cNvPr>
          <p:cNvSpPr txBox="1"/>
          <p:nvPr/>
        </p:nvSpPr>
        <p:spPr>
          <a:xfrm>
            <a:off x="6290638" y="340043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+mn-lt"/>
              </a:rPr>
              <a:t>Stomie ?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66799320-72EC-D9FE-081B-59CBA1C37BA5}"/>
              </a:ext>
            </a:extLst>
          </p:cNvPr>
          <p:cNvSpPr/>
          <p:nvPr/>
        </p:nvSpPr>
        <p:spPr>
          <a:xfrm rot="13032745" flipH="1">
            <a:off x="5316678" y="2756416"/>
            <a:ext cx="904009" cy="5091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6F442-229D-BEC3-99D3-09620EABBFFE}"/>
              </a:ext>
            </a:extLst>
          </p:cNvPr>
          <p:cNvSpPr txBox="1"/>
          <p:nvPr/>
        </p:nvSpPr>
        <p:spPr>
          <a:xfrm>
            <a:off x="734434" y="4012276"/>
            <a:ext cx="26677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+mn-lt"/>
              </a:rPr>
              <a:t>Simple</a:t>
            </a:r>
          </a:p>
          <a:p>
            <a:pPr algn="ctr"/>
            <a:r>
              <a:rPr lang="fr-FR" sz="2000" dirty="0">
                <a:solidFill>
                  <a:srgbClr val="00B050"/>
                </a:solidFill>
                <a:latin typeface="+mn-lt"/>
              </a:rPr>
              <a:t>1 stomie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  <a:latin typeface="+mn-lt"/>
              </a:rPr>
              <a:t>Risque de sepsis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  <a:latin typeface="+mn-lt"/>
              </a:rPr>
              <a:t>Difficultés lors du RC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7B6E60-D379-2008-02B7-DA46FCDBEA26}"/>
              </a:ext>
            </a:extLst>
          </p:cNvPr>
          <p:cNvSpPr txBox="1"/>
          <p:nvPr/>
        </p:nvSpPr>
        <p:spPr>
          <a:xfrm>
            <a:off x="4494664" y="4390024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+mn-lt"/>
              </a:rPr>
              <a:t>FI droite?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88A54B-EB96-ECF1-FF7E-07D2FFCF35F2}"/>
              </a:ext>
            </a:extLst>
          </p:cNvPr>
          <p:cNvSpPr txBox="1"/>
          <p:nvPr/>
        </p:nvSpPr>
        <p:spPr>
          <a:xfrm>
            <a:off x="7618906" y="4390024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+mn-lt"/>
              </a:rPr>
              <a:t>FI gauche?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2FD30DDB-4C18-36E3-E3DC-DBBFBACC191D}"/>
              </a:ext>
            </a:extLst>
          </p:cNvPr>
          <p:cNvSpPr/>
          <p:nvPr/>
        </p:nvSpPr>
        <p:spPr>
          <a:xfrm rot="8567255">
            <a:off x="6055475" y="4055577"/>
            <a:ext cx="526508" cy="2965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E070DF4F-2766-66BE-08B6-C0F89C2C2BE9}"/>
              </a:ext>
            </a:extLst>
          </p:cNvPr>
          <p:cNvSpPr/>
          <p:nvPr/>
        </p:nvSpPr>
        <p:spPr>
          <a:xfrm rot="13032745" flipH="1">
            <a:off x="7431609" y="4055576"/>
            <a:ext cx="526508" cy="2965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661D8F-FDB5-54BB-C084-CC30BE95BB22}"/>
              </a:ext>
            </a:extLst>
          </p:cNvPr>
          <p:cNvSpPr txBox="1"/>
          <p:nvPr/>
        </p:nvSpPr>
        <p:spPr>
          <a:xfrm>
            <a:off x="7395538" y="4981772"/>
            <a:ext cx="2667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+mn-lt"/>
              </a:rPr>
              <a:t>Pas de désinsertion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  <a:latin typeface="+mn-lt"/>
              </a:rPr>
              <a:t>2 stomies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  <a:latin typeface="+mn-lt"/>
              </a:rPr>
              <a:t>Difficultés lors du RC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82B79B-0ABD-9F48-DEFC-AF0480AA83A8}"/>
              </a:ext>
            </a:extLst>
          </p:cNvPr>
          <p:cNvSpPr txBox="1"/>
          <p:nvPr/>
        </p:nvSpPr>
        <p:spPr>
          <a:xfrm>
            <a:off x="4426633" y="4981772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+mn-lt"/>
              </a:rPr>
              <a:t>1 stomie</a:t>
            </a:r>
          </a:p>
          <a:p>
            <a:pPr algn="ctr"/>
            <a:r>
              <a:rPr lang="fr-FR" sz="2000" dirty="0">
                <a:solidFill>
                  <a:srgbClr val="FF0000"/>
                </a:solidFill>
                <a:latin typeface="+mn-lt"/>
              </a:rPr>
              <a:t>Désinsertion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08FEE3F-EE67-7AA7-AC08-51442FFB4718}"/>
              </a:ext>
            </a:extLst>
          </p:cNvPr>
          <p:cNvGrpSpPr/>
          <p:nvPr/>
        </p:nvGrpSpPr>
        <p:grpSpPr>
          <a:xfrm>
            <a:off x="587203" y="67470"/>
            <a:ext cx="9114382" cy="276999"/>
            <a:chOff x="587203" y="58417"/>
            <a:chExt cx="9114382" cy="2769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32A6E3A-5E1E-E8E4-81B8-C4BBB97B017B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670EBEA-B461-4E21-376B-BB19006FE7C6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B4F3E72-A9A7-8EC3-EBF9-6E59F16F4C95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7399037-D304-1AE7-F92D-20476494F1E3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43F4252-9061-497D-F818-9BC42E5D463F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FE9D21-087E-A6DB-F3D1-B991CA4BFFC7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05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BCE48-8F2C-96EF-BC59-845E23E3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MOIGNON RECTAL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7D72633-D647-11D0-A757-6D5C00740D14}"/>
              </a:ext>
            </a:extLst>
          </p:cNvPr>
          <p:cNvGrpSpPr/>
          <p:nvPr/>
        </p:nvGrpSpPr>
        <p:grpSpPr>
          <a:xfrm>
            <a:off x="177800" y="1474354"/>
            <a:ext cx="3957781" cy="1677047"/>
            <a:chOff x="177800" y="1474354"/>
            <a:chExt cx="3957781" cy="167704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1F4141A-AA30-EFD4-BC4D-B8A5C3108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800" y="1474354"/>
              <a:ext cx="3756955" cy="154940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CE0AD27-8C64-1F52-7744-7DDC62D0D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6770" y="2985796"/>
              <a:ext cx="1928811" cy="165605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55774FC-7C23-97E4-868F-1B8D4A738E8B}"/>
              </a:ext>
            </a:extLst>
          </p:cNvPr>
          <p:cNvGrpSpPr/>
          <p:nvPr/>
        </p:nvGrpSpPr>
        <p:grpSpPr>
          <a:xfrm>
            <a:off x="177800" y="3652704"/>
            <a:ext cx="4760734" cy="2230508"/>
            <a:chOff x="1114790" y="666031"/>
            <a:chExt cx="5563077" cy="260642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6DAB86B-49D7-8A7E-B27F-AAF9E7105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4790" y="753567"/>
              <a:ext cx="5563077" cy="251888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7305B2-2B42-4F00-5671-B81ECBD4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82018" y="666031"/>
              <a:ext cx="1907697" cy="6806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E2F9C44-787C-F170-FF80-5417A459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1430" y="670178"/>
              <a:ext cx="745275" cy="68067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6B8F3E-7D6B-5A09-160E-301AEF11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6657" y="666031"/>
              <a:ext cx="611257" cy="680677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FB0E8C-64BB-3776-D785-99E5548C0EE1}"/>
              </a:ext>
            </a:extLst>
          </p:cNvPr>
          <p:cNvSpPr txBox="1"/>
          <p:nvPr/>
        </p:nvSpPr>
        <p:spPr>
          <a:xfrm>
            <a:off x="4938534" y="1640734"/>
            <a:ext cx="2124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Etude rétrospective</a:t>
            </a:r>
          </a:p>
          <a:p>
            <a:pPr algn="ctr"/>
            <a:r>
              <a:rPr lang="fr-FR" sz="1600" dirty="0">
                <a:latin typeface="+mn-lt"/>
              </a:rPr>
              <a:t>6 centres experts</a:t>
            </a:r>
          </a:p>
          <a:p>
            <a:pPr algn="ctr"/>
            <a:r>
              <a:rPr lang="fr-FR" sz="1600" dirty="0">
                <a:latin typeface="+mn-lt"/>
              </a:rPr>
              <a:t>314 patients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3CA3535-B8F7-E162-2199-DEA3B585F443}"/>
              </a:ext>
            </a:extLst>
          </p:cNvPr>
          <p:cNvGrpSpPr/>
          <p:nvPr/>
        </p:nvGrpSpPr>
        <p:grpSpPr>
          <a:xfrm>
            <a:off x="5143500" y="2583366"/>
            <a:ext cx="4813153" cy="3654249"/>
            <a:chOff x="5143499" y="2808544"/>
            <a:chExt cx="4813153" cy="3654249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6C4392-2A7C-F2D9-8B03-A76E2708358B}"/>
                </a:ext>
              </a:extLst>
            </p:cNvPr>
            <p:cNvGrpSpPr/>
            <p:nvPr/>
          </p:nvGrpSpPr>
          <p:grpSpPr>
            <a:xfrm>
              <a:off x="5143500" y="2808544"/>
              <a:ext cx="4813152" cy="3654249"/>
              <a:chOff x="4172576" y="363686"/>
              <a:chExt cx="5563078" cy="4223609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1766D9BB-CEA1-4AD1-0797-535D403A81AA}"/>
                  </a:ext>
                </a:extLst>
              </p:cNvPr>
              <p:cNvGrpSpPr/>
              <p:nvPr/>
            </p:nvGrpSpPr>
            <p:grpSpPr>
              <a:xfrm>
                <a:off x="4172577" y="363686"/>
                <a:ext cx="5563077" cy="764067"/>
                <a:chOff x="1114790" y="666031"/>
                <a:chExt cx="5563077" cy="764067"/>
              </a:xfrm>
            </p:grpSpPr>
            <p:pic>
              <p:nvPicPr>
                <p:cNvPr id="16" name="Image 15">
                  <a:extLst>
                    <a:ext uri="{FF2B5EF4-FFF2-40B4-BE49-F238E27FC236}">
                      <a16:creationId xmlns:a16="http://schemas.microsoft.com/office/drawing/2014/main" id="{017374DE-D85D-6AA3-C8D6-7F662A060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14790" y="753568"/>
                  <a:ext cx="5563077" cy="676530"/>
                </a:xfrm>
                <a:prstGeom prst="rect">
                  <a:avLst/>
                </a:prstGeom>
              </p:spPr>
            </p:pic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EB2A4867-D904-B5B1-CD43-672D7A1F6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982018" y="666031"/>
                  <a:ext cx="1907697" cy="680677"/>
                </a:xfrm>
                <a:prstGeom prst="rect">
                  <a:avLst/>
                </a:prstGeom>
              </p:spPr>
            </p:pic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AAFA90F0-5C34-8DE3-4268-033D08D3B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81430" y="670178"/>
                  <a:ext cx="745275" cy="680677"/>
                </a:xfrm>
                <a:prstGeom prst="rect">
                  <a:avLst/>
                </a:prstGeom>
              </p:spPr>
            </p:pic>
            <p:pic>
              <p:nvPicPr>
                <p:cNvPr id="19" name="Image 18">
                  <a:extLst>
                    <a:ext uri="{FF2B5EF4-FFF2-40B4-BE49-F238E27FC236}">
                      <a16:creationId xmlns:a16="http://schemas.microsoft.com/office/drawing/2014/main" id="{FC19FCD2-1316-1A5E-9F8E-2F710A6C8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46657" y="666031"/>
                  <a:ext cx="611257" cy="680677"/>
                </a:xfrm>
                <a:prstGeom prst="rect">
                  <a:avLst/>
                </a:prstGeom>
              </p:spPr>
            </p:pic>
          </p:grpSp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C7ECD664-2330-2E49-0339-085A5F8E9B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72576" y="1099100"/>
                <a:ext cx="5563077" cy="3488195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FCD93-751B-2175-6E70-00F1DF4F1A51}"/>
                </a:ext>
              </a:extLst>
            </p:cNvPr>
            <p:cNvSpPr/>
            <p:nvPr/>
          </p:nvSpPr>
          <p:spPr>
            <a:xfrm>
              <a:off x="5143500" y="3743113"/>
              <a:ext cx="4709369" cy="15471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62C323-4C46-EA32-5BCE-500991F49825}"/>
                </a:ext>
              </a:extLst>
            </p:cNvPr>
            <p:cNvSpPr/>
            <p:nvPr/>
          </p:nvSpPr>
          <p:spPr>
            <a:xfrm>
              <a:off x="5143499" y="4009458"/>
              <a:ext cx="4709369" cy="15471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71BE0-9059-AA08-5EAE-E57F5C5A7872}"/>
              </a:ext>
            </a:extLst>
          </p:cNvPr>
          <p:cNvSpPr/>
          <p:nvPr/>
        </p:nvSpPr>
        <p:spPr>
          <a:xfrm>
            <a:off x="5143499" y="5657559"/>
            <a:ext cx="4709369" cy="15471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B204AF-478D-B6D1-4E23-910BBF80917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9B662AA-32BA-3146-6E08-6EB9C9A6AF65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94CE1A8-C19D-809F-FAB7-EA458F93CAE0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BA4F213-EBF0-B8AB-AB27-1302E8DFFB85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7D79DA8-1056-EE0C-D15A-1EA497671062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6599CF0-B492-6F38-8418-FCE8C94265BB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56E1A58-7C5B-6812-57C1-73B120C674AC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26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338539-39C6-C937-1A33-F477F5B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MOIGNON RECTAL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EC18DE-AAD0-0ED2-6DB6-607C7C6FB7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210" y="1944903"/>
            <a:ext cx="6782859" cy="274964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0B582CA-2C32-FE37-A1FC-C88B95E409AA}"/>
              </a:ext>
            </a:extLst>
          </p:cNvPr>
          <p:cNvGrpSpPr/>
          <p:nvPr/>
        </p:nvGrpSpPr>
        <p:grpSpPr>
          <a:xfrm>
            <a:off x="226244" y="1361852"/>
            <a:ext cx="2948484" cy="1249373"/>
            <a:chOff x="177800" y="1474354"/>
            <a:chExt cx="3957781" cy="167704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36836DD-2D80-21D7-904E-05978C2A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800" y="1474354"/>
              <a:ext cx="3756955" cy="1549401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F45216F-1F00-9ACF-98F2-087A07797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6770" y="2985796"/>
              <a:ext cx="1928811" cy="16560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5D96DF3-6ACC-B66A-5687-381B24A39FC0}"/>
              </a:ext>
            </a:extLst>
          </p:cNvPr>
          <p:cNvSpPr/>
          <p:nvPr/>
        </p:nvSpPr>
        <p:spPr>
          <a:xfrm>
            <a:off x="2240046" y="3184846"/>
            <a:ext cx="6693023" cy="14528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7B81673-3B04-2C8C-A34E-CB0B1173C746}"/>
              </a:ext>
            </a:extLst>
          </p:cNvPr>
          <p:cNvSpPr/>
          <p:nvPr/>
        </p:nvSpPr>
        <p:spPr>
          <a:xfrm>
            <a:off x="3495239" y="5442252"/>
            <a:ext cx="791852" cy="5797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D8BA231-0885-651A-E729-034C4EBF98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544" y="4930658"/>
            <a:ext cx="4217525" cy="1871102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DB5510D-843B-0049-FAF4-4A321C68870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6B1B790-5C13-F7DE-56D8-7B80BBCA5047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6E7202B-2C88-13F3-3E48-E78AD4CB67F3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3045A70-DCCC-F9B4-6C72-F3CFF7E5C8DF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11243D0-54DF-43CD-E927-4742E96045C1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14682DF-3EE4-74C1-FF9F-F20A79FF603A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8A5F616-CEED-5F26-8E1B-EC421732C3F7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84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E24B1-BED6-D036-2CC2-3E7C440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MOIGNON RECTAL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A0B686-2CBC-0E96-4F97-26B48DD86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2774252"/>
            <a:ext cx="6197535" cy="3352947"/>
          </a:xfrm>
        </p:spPr>
        <p:txBody>
          <a:bodyPr/>
          <a:lstStyle/>
          <a:p>
            <a:r>
              <a:rPr lang="fr-FR" u="sng" noProof="0" dirty="0"/>
              <a:t>Iléo-</a:t>
            </a:r>
            <a:r>
              <a:rPr lang="fr-FR" u="sng" noProof="0" dirty="0" err="1"/>
              <a:t>sigmoïdostomie</a:t>
            </a:r>
            <a:r>
              <a:rPr lang="fr-FR" u="sng" noProof="0" dirty="0"/>
              <a:t> en </a:t>
            </a:r>
            <a:r>
              <a:rPr lang="fr-FR" u="sng" noProof="0" dirty="0" err="1"/>
              <a:t>FIDte</a:t>
            </a:r>
            <a:endParaRPr lang="fr-FR" u="sng" noProof="0" dirty="0"/>
          </a:p>
          <a:p>
            <a:pPr lvl="1"/>
            <a:r>
              <a:rPr lang="fr-FR" noProof="0" dirty="0"/>
              <a:t>Peu de complications</a:t>
            </a:r>
          </a:p>
          <a:p>
            <a:pPr lvl="1"/>
            <a:r>
              <a:rPr lang="fr-FR" noProof="0" dirty="0"/>
              <a:t>Rétablissement par </a:t>
            </a:r>
            <a:r>
              <a:rPr lang="fr-FR" b="1" noProof="0" dirty="0"/>
              <a:t>voie élective </a:t>
            </a:r>
            <a:r>
              <a:rPr lang="fr-FR" noProof="0" dirty="0"/>
              <a:t>possible si AIR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A875A42-2CFA-5F1F-DC3C-3EA9C376A40B}"/>
              </a:ext>
            </a:extLst>
          </p:cNvPr>
          <p:cNvGrpSpPr/>
          <p:nvPr/>
        </p:nvGrpSpPr>
        <p:grpSpPr>
          <a:xfrm>
            <a:off x="311479" y="1499222"/>
            <a:ext cx="6045745" cy="1275031"/>
            <a:chOff x="0" y="1436998"/>
            <a:chExt cx="4908016" cy="103508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CC30481-465A-78E4-50E1-0F3CFB6F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436998"/>
              <a:ext cx="4810205" cy="896311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4B06EC6-3666-8007-7D8C-7BFF94F48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1080" y="2333309"/>
              <a:ext cx="2256936" cy="13877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D314C0-6B69-6260-1922-B0F69B7E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7145" y="2834569"/>
            <a:ext cx="3062941" cy="274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8ED01E6-B567-EC0A-5934-D47953A0DF53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EE35912-7C6B-DA50-49F3-D42D75A8351A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CF21055-4DB6-8FEE-F870-2EF3B910B75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7AC41BD-D15D-FA3E-3074-3C59CA83A707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31FF901-2447-13ED-A966-BEBEFBCCA140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3E790-8395-24CB-F0F2-D47E0E7E92FF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600D98D-D41F-6E9C-A894-6E1237B23AC0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38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D81AF-5197-BF39-D9C1-DEE1AB5F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Où COUPER LE COLON?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450587-43F2-1ED8-D3DF-4937CD164E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cas d’iléo-</a:t>
            </a:r>
            <a:r>
              <a:rPr lang="fr-FR" dirty="0" err="1"/>
              <a:t>sigmoïdostomie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Libération de la racine du sigmoïde</a:t>
            </a:r>
          </a:p>
          <a:p>
            <a:pPr lvl="2"/>
            <a:r>
              <a:rPr lang="fr-FR" dirty="0"/>
              <a:t>Au delà de l’uretère</a:t>
            </a:r>
          </a:p>
          <a:p>
            <a:pPr lvl="1"/>
            <a:r>
              <a:rPr lang="fr-FR" dirty="0"/>
              <a:t>Préserver le tronc des sigmoïdiennes</a:t>
            </a:r>
          </a:p>
          <a:p>
            <a:pPr lvl="2"/>
            <a:r>
              <a:rPr lang="fr-FR" dirty="0"/>
              <a:t>Section de la première branche</a:t>
            </a:r>
          </a:p>
          <a:p>
            <a:pPr lvl="1"/>
            <a:r>
              <a:rPr lang="fr-FR" dirty="0"/>
              <a:t>Section en </a:t>
            </a:r>
            <a:r>
              <a:rPr lang="fr-FR" b="1" dirty="0"/>
              <a:t>extra-abdominal</a:t>
            </a:r>
          </a:p>
          <a:p>
            <a:pPr lvl="2"/>
            <a:r>
              <a:rPr lang="fr-FR" dirty="0"/>
              <a:t>Attention au mésentère !</a:t>
            </a:r>
          </a:p>
          <a:p>
            <a:pPr lvl="1"/>
            <a:r>
              <a:rPr lang="fr-FR" dirty="0"/>
              <a:t>Section sur le sigmoïde</a:t>
            </a:r>
          </a:p>
          <a:p>
            <a:pPr lvl="2"/>
            <a:r>
              <a:rPr lang="fr-FR" dirty="0"/>
              <a:t>Au ras de la peau</a:t>
            </a:r>
          </a:p>
          <a:p>
            <a:pPr lvl="2"/>
            <a:r>
              <a:rPr lang="fr-FR" dirty="0"/>
              <a:t>Sans tension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E9E680B-CF25-3C20-40D4-1914D6C4B858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7A27928-30CD-0C1D-96EF-087D4DFD4588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1C79D67-BFDF-ADCE-2798-E4F20F714C32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7F58C90-1957-AB20-55CB-D799165E49FF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AD2E1BE-59D3-D5EA-A792-9F072E371E5A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444F9CE-3E83-5CAB-90DB-867EC239F179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97D9D46-6FFF-147C-193E-8A6583B04A6E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5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89FED-D08B-6B91-4C1B-B0C3BFE1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LAPAROSCOPIE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AEA12FF-7A32-37C3-9645-044B0DB28AD6}"/>
              </a:ext>
            </a:extLst>
          </p:cNvPr>
          <p:cNvGrpSpPr/>
          <p:nvPr/>
        </p:nvGrpSpPr>
        <p:grpSpPr>
          <a:xfrm>
            <a:off x="231920" y="1399574"/>
            <a:ext cx="5084762" cy="979037"/>
            <a:chOff x="58738" y="57150"/>
            <a:chExt cx="6216650" cy="1196975"/>
          </a:xfrm>
        </p:grpSpPr>
        <p:pic>
          <p:nvPicPr>
            <p:cNvPr id="5" name="Image 3">
              <a:extLst>
                <a:ext uri="{FF2B5EF4-FFF2-40B4-BE49-F238E27FC236}">
                  <a16:creationId xmlns:a16="http://schemas.microsoft.com/office/drawing/2014/main" id="{AD51826F-4C01-3BD9-52FF-4243129C5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57150"/>
              <a:ext cx="6216650" cy="119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4CB11B79-E6D1-C615-2400-1238A0DC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850" y="1106488"/>
              <a:ext cx="1633538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Image 5">
            <a:extLst>
              <a:ext uri="{FF2B5EF4-FFF2-40B4-BE49-F238E27FC236}">
                <a16:creationId xmlns:a16="http://schemas.microsoft.com/office/drawing/2014/main" id="{6B512D6B-B3DE-5582-2A7F-498E4D3FC8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535" y="2474793"/>
            <a:ext cx="5322949" cy="145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id="{962C8BD9-74F0-D4E9-3336-E7075A777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340" y="2725014"/>
            <a:ext cx="42357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sz="2400" b="1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Diminution </a:t>
            </a:r>
            <a:r>
              <a:rPr lang="fr-FR" sz="2400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du risque </a:t>
            </a:r>
            <a:r>
              <a:rPr lang="fr-FR" sz="2400" u="sng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d’abcès intra-abdominal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F6C5FF-EA97-9944-5C28-A62F0BB69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010" y="5387184"/>
            <a:ext cx="3900054" cy="137381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FF7DB871-0F8F-5034-CE55-91EAAD685E78}"/>
              </a:ext>
            </a:extLst>
          </p:cNvPr>
          <p:cNvSpPr/>
          <p:nvPr/>
        </p:nvSpPr>
        <p:spPr>
          <a:xfrm>
            <a:off x="4805795" y="5720227"/>
            <a:ext cx="1021773" cy="77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393ED3D0-6DA7-A10F-0C1F-141CB4B16C3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535" y="4025526"/>
            <a:ext cx="5263179" cy="15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5">
            <a:extLst>
              <a:ext uri="{FF2B5EF4-FFF2-40B4-BE49-F238E27FC236}">
                <a16:creationId xmlns:a16="http://schemas.microsoft.com/office/drawing/2014/main" id="{E37299A9-9C23-006F-EEF0-13EA9AB5A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445" y="4461087"/>
            <a:ext cx="42357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sz="2400" b="1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Diminution </a:t>
            </a:r>
            <a:r>
              <a:rPr lang="fr-FR" sz="2400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de la </a:t>
            </a:r>
            <a:r>
              <a:rPr lang="fr-FR" sz="2400" u="sng" noProof="0" dirty="0">
                <a:solidFill>
                  <a:srgbClr val="414141"/>
                </a:solidFill>
                <a:latin typeface="Century Gothic" panose="020B0502020202020204" pitchFamily="34" charset="0"/>
              </a:rPr>
              <a:t>durée d’hospitalisation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4855027-39D2-2640-A270-C62CA12A5F1D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1AB3546-D63D-A801-A883-7040920D76C9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32D5BCF-2261-B64A-90FB-2CE1D021EB2B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387CB3E-5034-160B-0BC1-D7D6230BD3D5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D5053E7-10DB-ACA0-0F46-8FCC4466413F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A6FA545-0260-C2B4-A17B-557C632B7E6C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05B2307-01EF-FF7D-3D04-6A17A7753012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013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11EC2A-62BD-95D2-FAD8-FF8D2B1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SINGLE PORT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6F3286F-E3BE-FAD3-0B71-657BFEF028A5}"/>
              </a:ext>
            </a:extLst>
          </p:cNvPr>
          <p:cNvGrpSpPr/>
          <p:nvPr/>
        </p:nvGrpSpPr>
        <p:grpSpPr>
          <a:xfrm>
            <a:off x="293076" y="1518487"/>
            <a:ext cx="4915741" cy="1013698"/>
            <a:chOff x="293076" y="1518487"/>
            <a:chExt cx="3856893" cy="79534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D1440CC-D2A9-6C3D-6C16-BDC59CE16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076" y="1518487"/>
              <a:ext cx="3856893" cy="79534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94886D0-7783-8737-19CA-E4246AF2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482" y="1946305"/>
              <a:ext cx="3676650" cy="20955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C8A9EEDB-A3CB-9A5D-8FA7-D213CF4808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559" y="2598101"/>
            <a:ext cx="3396146" cy="2333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0E2AA5-B582-6B39-9E6B-179C03EF29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269" y="2615521"/>
            <a:ext cx="3232310" cy="2333323"/>
          </a:xfrm>
          <a:prstGeom prst="rect">
            <a:avLst/>
          </a:prstGeom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A51F437D-A440-8136-C0B5-621354CA4D1C}"/>
              </a:ext>
            </a:extLst>
          </p:cNvPr>
          <p:cNvSpPr/>
          <p:nvPr/>
        </p:nvSpPr>
        <p:spPr>
          <a:xfrm>
            <a:off x="2725582" y="6056017"/>
            <a:ext cx="974690" cy="6070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A18409-4DCD-9AA8-8891-17F3334CDE1E}"/>
              </a:ext>
            </a:extLst>
          </p:cNvPr>
          <p:cNvSpPr txBox="1"/>
          <p:nvPr/>
        </p:nvSpPr>
        <p:spPr>
          <a:xfrm>
            <a:off x="3896839" y="6128688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n-lt"/>
              </a:rPr>
              <a:t>Colectomie « sans cicatrice »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927BDD6-F221-9FD0-7545-2AB100DC383B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C06BC6B-BBF6-5213-AF89-68AC2FCD9727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C3ECF-A0AC-62AC-7A31-8E69BAC1F17E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3D859E4-99B0-9051-10BC-A929DBE98A4C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E67C9F-40B2-EAF8-2651-32F3F1910FF3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14AC1A0-C51D-7AAF-5BE3-4C011C7C5B22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2A73A65-2D6E-84FF-6609-A1D98F09BB4F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44961E4A-2045-8E65-6DC4-B2A419F1A0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427" y="5015630"/>
            <a:ext cx="6674780" cy="10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160E97-A8E7-7F2C-0B61-4EB322A1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ROBOT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39ADFA4-65E2-C29C-778A-A1B271E42164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1957A7C-EE04-61A1-900D-78335056E1D0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8A128EF-7AAE-0AA2-9A65-749939F0C87A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86AA5F2-59D8-7ED3-7470-6A81512103A6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3D9CA8-6617-4C72-F3B4-42631837076D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214FC6E-1B01-019E-8792-31AC1ECC6E39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248671A-1C1A-2852-AD5B-CBF2E82C7EF6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CC532F-73CA-A4E5-9A4C-1DBC2214A3A0}"/>
              </a:ext>
            </a:extLst>
          </p:cNvPr>
          <p:cNvGrpSpPr/>
          <p:nvPr/>
        </p:nvGrpSpPr>
        <p:grpSpPr>
          <a:xfrm>
            <a:off x="227397" y="1388510"/>
            <a:ext cx="4479358" cy="1083576"/>
            <a:chOff x="227396" y="1388510"/>
            <a:chExt cx="5507243" cy="133222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08CED8D5-E9D4-CDC2-DB99-7558FDF79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96" y="1388510"/>
              <a:ext cx="5422633" cy="111632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BBC6AA9-1D64-AF25-3169-4D5696B1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5384" y="2504833"/>
              <a:ext cx="3099255" cy="215903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C2B0EB5-4166-AD51-D7A2-1735D1F95405}"/>
              </a:ext>
            </a:extLst>
          </p:cNvPr>
          <p:cNvGrpSpPr/>
          <p:nvPr/>
        </p:nvGrpSpPr>
        <p:grpSpPr>
          <a:xfrm>
            <a:off x="811166" y="2753695"/>
            <a:ext cx="8890419" cy="1876053"/>
            <a:chOff x="1257300" y="2333332"/>
            <a:chExt cx="7772400" cy="1640129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680B7AD-E3AA-C0D2-3F95-5333E555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57300" y="2333332"/>
              <a:ext cx="7772400" cy="1236346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AA39A04-6E27-E167-0B87-7940F3D6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7562" y="3345102"/>
              <a:ext cx="3042138" cy="628359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A5E9436-45AF-014A-5D36-F9D7ED522C13}"/>
              </a:ext>
            </a:extLst>
          </p:cNvPr>
          <p:cNvGrpSpPr/>
          <p:nvPr/>
        </p:nvGrpSpPr>
        <p:grpSpPr>
          <a:xfrm>
            <a:off x="864612" y="4579107"/>
            <a:ext cx="8764607" cy="1565679"/>
            <a:chOff x="820555" y="4335467"/>
            <a:chExt cx="7656172" cy="136767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3AD2697-E50B-318B-6244-B37E3EBB5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555" y="4335467"/>
              <a:ext cx="7312776" cy="920533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29F5D18-DC44-B28C-5AD7-0404EF5C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4589" y="5074780"/>
              <a:ext cx="3042138" cy="628359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CA147FBC-8431-D9D7-9882-64B32ABE7F89}"/>
              </a:ext>
            </a:extLst>
          </p:cNvPr>
          <p:cNvSpPr txBox="1"/>
          <p:nvPr/>
        </p:nvSpPr>
        <p:spPr>
          <a:xfrm>
            <a:off x="4028666" y="2569029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Complications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B78E6-5F83-F09B-6292-86CC00A0CD96}"/>
              </a:ext>
            </a:extLst>
          </p:cNvPr>
          <p:cNvSpPr txBox="1"/>
          <p:nvPr/>
        </p:nvSpPr>
        <p:spPr>
          <a:xfrm>
            <a:off x="3983540" y="4352549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Durée opératoire</a:t>
            </a: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C1656BFB-E7E0-F09F-B837-1B20D2725AD6}"/>
              </a:ext>
            </a:extLst>
          </p:cNvPr>
          <p:cNvSpPr/>
          <p:nvPr/>
        </p:nvSpPr>
        <p:spPr>
          <a:xfrm>
            <a:off x="3140701" y="6051148"/>
            <a:ext cx="756138" cy="5539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78F5BB-A261-F07B-716C-EFC0CF36E9E7}"/>
              </a:ext>
            </a:extLst>
          </p:cNvPr>
          <p:cNvSpPr txBox="1"/>
          <p:nvPr/>
        </p:nvSpPr>
        <p:spPr>
          <a:xfrm>
            <a:off x="4274887" y="6096148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n-lt"/>
              </a:rPr>
              <a:t>Faisable, bénéfice?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B1E489-EB3B-AFB6-5DC7-B9C0D032300F}"/>
              </a:ext>
            </a:extLst>
          </p:cNvPr>
          <p:cNvSpPr txBox="1"/>
          <p:nvPr/>
        </p:nvSpPr>
        <p:spPr>
          <a:xfrm>
            <a:off x="6008955" y="1683327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Métanalyse</a:t>
            </a:r>
          </a:p>
          <a:p>
            <a:pPr algn="ctr"/>
            <a:r>
              <a:rPr lang="fr-FR" dirty="0">
                <a:latin typeface="+mn-lt"/>
              </a:rPr>
              <a:t>Robot vs Coelio pour MICI</a:t>
            </a:r>
          </a:p>
        </p:txBody>
      </p:sp>
    </p:spTree>
    <p:extLst>
      <p:ext uri="{BB962C8B-B14F-4D97-AF65-F5344CB8AC3E}">
        <p14:creationId xmlns:p14="http://schemas.microsoft.com/office/powerpoint/2010/main" val="79035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9399B-87F9-3F6C-5223-017C1424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POSTOPERATOIRE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23E0DA-CEF3-1801-C56B-08E3BCA90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Thromboprophylaxie</a:t>
            </a:r>
            <a:endParaRPr lang="fr-FR" dirty="0"/>
          </a:p>
          <a:p>
            <a:r>
              <a:rPr lang="fr-FR" dirty="0"/>
              <a:t>Attention au sevrage des corticoïdes !</a:t>
            </a:r>
          </a:p>
          <a:p>
            <a:r>
              <a:rPr lang="fr-FR" dirty="0"/>
              <a:t>Lavements?</a:t>
            </a:r>
          </a:p>
          <a:p>
            <a:r>
              <a:rPr lang="fr-FR" dirty="0"/>
              <a:t>Réfléchir aux modalités de rétablissement</a:t>
            </a:r>
          </a:p>
          <a:p>
            <a:pPr lvl="1"/>
            <a:r>
              <a:rPr lang="fr-FR" dirty="0"/>
              <a:t>Attention au résultat histologique de la CST!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127C383-A3C3-20BC-D6E8-93066204CB91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6319EEF-2762-F6C9-7F5C-52A649EC4551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7B9F5D6-4227-7009-82BE-21A1DFB5F63B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27973B5-8BB2-C40C-2F9F-58979C13955E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9A1657C-B516-0964-226F-4DC3AE7E23D3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CD6BCA-AF87-E418-5F2C-83925D4E0E8E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D115F0-DF99-8B56-1611-0A3AC9579C84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49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6FF8242-C1D4-49CF-4424-E293F39B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1"/>
              <a:t>CHIRURGIE DU CROHN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64889E-0F49-4804-4C60-41447646020E}"/>
              </a:ext>
            </a:extLst>
          </p:cNvPr>
          <p:cNvGrpSpPr/>
          <p:nvPr/>
        </p:nvGrpSpPr>
        <p:grpSpPr>
          <a:xfrm>
            <a:off x="94593" y="1430972"/>
            <a:ext cx="6053959" cy="1048822"/>
            <a:chOff x="0" y="2537911"/>
            <a:chExt cx="10287000" cy="17821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1E0F6C9-2AFF-6C47-4124-55AE6AF9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37911"/>
              <a:ext cx="10287000" cy="178217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9164C1A-32C5-280E-C069-61DF98326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4800" y="4053770"/>
              <a:ext cx="2236076" cy="266319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8C361F-7044-D9E3-09C9-1FEA653732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528" y="2898517"/>
            <a:ext cx="4717236" cy="3512461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DE6DE18-6733-F487-0228-E5D6E96B6C13}"/>
              </a:ext>
            </a:extLst>
          </p:cNvPr>
          <p:cNvGrpSpPr/>
          <p:nvPr/>
        </p:nvGrpSpPr>
        <p:grpSpPr>
          <a:xfrm>
            <a:off x="212482" y="2851041"/>
            <a:ext cx="4800952" cy="3559938"/>
            <a:chOff x="370137" y="2874248"/>
            <a:chExt cx="4386949" cy="325295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E3296F7-5C68-07C5-C302-54A96974E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37" y="2874248"/>
              <a:ext cx="4386949" cy="325295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55C4BD3-7DA8-887B-0D60-BD0636914120}"/>
                </a:ext>
              </a:extLst>
            </p:cNvPr>
            <p:cNvSpPr txBox="1"/>
            <p:nvPr/>
          </p:nvSpPr>
          <p:spPr>
            <a:xfrm>
              <a:off x="1678735" y="377956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noProof="1">
                  <a:latin typeface="+mn-lt"/>
                </a:rPr>
                <a:t>55%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527EF75-B2AD-1FEA-3DAF-6228916478E9}"/>
                </a:ext>
              </a:extLst>
            </p:cNvPr>
            <p:cNvSpPr txBox="1"/>
            <p:nvPr/>
          </p:nvSpPr>
          <p:spPr>
            <a:xfrm>
              <a:off x="1678736" y="4236207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noProof="1">
                  <a:latin typeface="+mn-lt"/>
                </a:rPr>
                <a:t>40%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5AA8962-1EFD-1A0A-3497-7AD85DC66004}"/>
                </a:ext>
              </a:extLst>
            </p:cNvPr>
            <p:cNvSpPr txBox="1"/>
            <p:nvPr/>
          </p:nvSpPr>
          <p:spPr>
            <a:xfrm>
              <a:off x="1678735" y="479949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noProof="1">
                  <a:latin typeface="+mn-lt"/>
                </a:rPr>
                <a:t>20%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3EE3004A-6498-01A6-DBEE-104DE0F9E4A4}"/>
              </a:ext>
            </a:extLst>
          </p:cNvPr>
          <p:cNvSpPr txBox="1"/>
          <p:nvPr/>
        </p:nvSpPr>
        <p:spPr>
          <a:xfrm>
            <a:off x="6610412" y="472065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noProof="1">
                <a:latin typeface="+mn-lt"/>
              </a:rPr>
              <a:t>18%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BC4439-93E6-CCCA-4862-655C213B6161}"/>
              </a:ext>
            </a:extLst>
          </p:cNvPr>
          <p:cNvSpPr txBox="1"/>
          <p:nvPr/>
        </p:nvSpPr>
        <p:spPr>
          <a:xfrm>
            <a:off x="6780101" y="1556464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noProof="1">
                <a:latin typeface="+mn-lt"/>
              </a:rPr>
              <a:t>Etude de cohorte (Suede)</a:t>
            </a:r>
          </a:p>
          <a:p>
            <a:pPr algn="ctr"/>
            <a:r>
              <a:rPr lang="fr-FR" noProof="1">
                <a:latin typeface="+mn-lt"/>
              </a:rPr>
              <a:t>1990-2014</a:t>
            </a:r>
          </a:p>
          <a:p>
            <a:pPr algn="ctr"/>
            <a:r>
              <a:rPr lang="fr-FR" noProof="1">
                <a:latin typeface="+mn-lt"/>
              </a:rPr>
              <a:t>21273 patients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522DD20-4F6C-3E0C-451C-5D15BE60CB28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900DB50-9D2B-7ADC-F91D-7936AD1AA0BC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129D2BA-774B-66D0-857E-FEFE589F2984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Colite grave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3B9BC02-564E-E583-B39A-4DE8DC501CB2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112D9C5-59DA-B587-26D4-7AFC799CBD2F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86FB298-A52B-4C67-7455-6646AE482C7D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33AC6B7-01AD-2BDC-3156-EAA41B5E3BAA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590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C488F-9B2B-E71F-612C-0DBF4099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REDRESSEMENT DIAGNOSTIC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849DDB0-021C-414A-19D2-5103C26C5549}"/>
              </a:ext>
            </a:extLst>
          </p:cNvPr>
          <p:cNvGrpSpPr/>
          <p:nvPr/>
        </p:nvGrpSpPr>
        <p:grpSpPr>
          <a:xfrm>
            <a:off x="162278" y="1462236"/>
            <a:ext cx="6310611" cy="1182653"/>
            <a:chOff x="162278" y="1462236"/>
            <a:chExt cx="6893278" cy="129184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B141A1A-70D4-864F-1C10-8B8B6FE8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278" y="1462236"/>
              <a:ext cx="6893278" cy="1145799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484AD2F-F886-3CDB-27CC-A0E649C0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8767" y="2461985"/>
              <a:ext cx="1879600" cy="29210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84112A61-A8B1-4296-A944-FFEB11C422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59" y="2794640"/>
            <a:ext cx="5161539" cy="40027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962DE6-C984-C791-3954-BBED37E842FC}"/>
              </a:ext>
            </a:extLst>
          </p:cNvPr>
          <p:cNvSpPr txBox="1"/>
          <p:nvPr/>
        </p:nvSpPr>
        <p:spPr>
          <a:xfrm>
            <a:off x="6575816" y="1663544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Etude rétrospective</a:t>
            </a:r>
          </a:p>
          <a:p>
            <a:pPr algn="ctr"/>
            <a:r>
              <a:rPr lang="fr-FR" dirty="0">
                <a:latin typeface="+mn-lt"/>
              </a:rPr>
              <a:t>110 patients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E73B0180-28D9-2509-752B-8C6568471D6E}"/>
              </a:ext>
            </a:extLst>
          </p:cNvPr>
          <p:cNvSpPr/>
          <p:nvPr/>
        </p:nvSpPr>
        <p:spPr>
          <a:xfrm>
            <a:off x="7961971" y="3287561"/>
            <a:ext cx="724830" cy="92555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35606E-7DC7-579B-9584-4E1112AE0C05}"/>
              </a:ext>
            </a:extLst>
          </p:cNvPr>
          <p:cNvSpPr txBox="1"/>
          <p:nvPr/>
        </p:nvSpPr>
        <p:spPr>
          <a:xfrm>
            <a:off x="5934526" y="4548126"/>
            <a:ext cx="4352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+mn-lt"/>
              </a:rPr>
              <a:t>Changement de diagnostic</a:t>
            </a:r>
            <a:br>
              <a:rPr lang="fr-FR" sz="2400" dirty="0">
                <a:latin typeface="+mn-lt"/>
              </a:rPr>
            </a:br>
            <a:r>
              <a:rPr lang="fr-FR" sz="2400" dirty="0">
                <a:latin typeface="+mn-lt"/>
              </a:rPr>
              <a:t>après histologie</a:t>
            </a:r>
            <a:br>
              <a:rPr lang="fr-FR" sz="2400" dirty="0">
                <a:latin typeface="+mn-lt"/>
              </a:rPr>
            </a:br>
            <a:r>
              <a:rPr lang="fr-FR" sz="2400" dirty="0">
                <a:latin typeface="+mn-lt"/>
              </a:rPr>
              <a:t> (relativement) fréquent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C755703-E2D2-DF31-8D8C-944B4657D753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29962B0-2872-8D5C-58B3-88F728C3A210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A66FAB1-D3F3-C26C-C072-F209EF732EB5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F2F515A-4733-5CFA-1AD2-3176F1BF7AB9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Technique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D489309-D4F3-EE85-F6E6-5CBB567586FE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3CACB3E-F4D2-EA90-CE72-F327A312FE20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5E78BC-C56A-3CA9-6E04-9985631DD84D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12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14E2-5201-BAC4-6A47-74BA2A25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RCH: CHIRURGIE ELECTIVE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6192CD-ABD1-41AD-B5B8-DC3763200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 situations distinctes:</a:t>
            </a:r>
          </a:p>
          <a:p>
            <a:pPr lvl="1"/>
            <a:r>
              <a:rPr lang="fr-FR" dirty="0"/>
              <a:t>CPT-AIA </a:t>
            </a:r>
            <a:r>
              <a:rPr lang="fr-FR" b="1" dirty="0"/>
              <a:t>séquencée</a:t>
            </a:r>
          </a:p>
          <a:p>
            <a:pPr lvl="2"/>
            <a:r>
              <a:rPr lang="fr-FR" dirty="0"/>
              <a:t>CST </a:t>
            </a:r>
            <a:r>
              <a:rPr lang="fr-FR" u="sng" dirty="0"/>
              <a:t>sans</a:t>
            </a:r>
            <a:r>
              <a:rPr lang="fr-FR" dirty="0"/>
              <a:t> anastomose</a:t>
            </a:r>
          </a:p>
          <a:p>
            <a:pPr lvl="1"/>
            <a:r>
              <a:rPr lang="fr-FR" b="1" dirty="0"/>
              <a:t>AIR</a:t>
            </a:r>
            <a:r>
              <a:rPr lang="fr-FR" dirty="0"/>
              <a:t> pour RCH</a:t>
            </a:r>
          </a:p>
          <a:p>
            <a:pPr lvl="2"/>
            <a:r>
              <a:rPr lang="fr-FR" dirty="0"/>
              <a:t>CST </a:t>
            </a:r>
            <a:r>
              <a:rPr lang="fr-FR" u="sng" dirty="0"/>
              <a:t>avec anastomose iléo-rectale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8BFB4D69-68C5-6331-EB9C-9BC18F40B9C2}"/>
              </a:ext>
            </a:extLst>
          </p:cNvPr>
          <p:cNvSpPr txBox="1">
            <a:spLocks/>
          </p:cNvSpPr>
          <p:nvPr/>
        </p:nvSpPr>
        <p:spPr>
          <a:xfrm>
            <a:off x="1480667" y="5924466"/>
            <a:ext cx="9258300" cy="4525200"/>
          </a:xfrm>
          <a:prstGeom prst="rect">
            <a:avLst/>
          </a:prstGeom>
        </p:spPr>
        <p:txBody>
          <a:bodyPr vert="horz" anchor="ctr" anchorCtr="1">
            <a:normAutofit/>
          </a:bodyPr>
          <a:lstStyle>
            <a:lvl1pPr marL="342900" indent="-342900" algn="l" defTabSz="457200" rtl="0" eaLnBrk="0" fontAlgn="base" hangingPunct="0">
              <a:spcBef>
                <a:spcPts val="1225"/>
              </a:spcBef>
              <a:spcAft>
                <a:spcPct val="0"/>
              </a:spcAft>
              <a:buClr>
                <a:srgbClr val="414141"/>
              </a:buClr>
              <a:buSzPct val="80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158875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704975" indent="-3667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4552"/>
              </a:buClr>
              <a:buSzPct val="80000"/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211296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9963B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5225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 situations distinctes:</a:t>
            </a:r>
          </a:p>
          <a:p>
            <a:pPr lvl="1"/>
            <a:r>
              <a:rPr lang="fr-FR" dirty="0"/>
              <a:t>CPT-AIA </a:t>
            </a:r>
            <a:r>
              <a:rPr lang="fr-FR" b="1" dirty="0"/>
              <a:t>séquencée</a:t>
            </a:r>
          </a:p>
          <a:p>
            <a:pPr lvl="1"/>
            <a:r>
              <a:rPr lang="fr-FR" dirty="0"/>
              <a:t>AIR pour RCH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321C6A6-97EF-DABE-4800-6ABFBCE706B9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5A6ECEC-3B53-8DE5-12A0-C792EDA125C6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5288138-BE81-85FA-1BA2-2CE1D7BE63F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EBA8CDC-9748-E79A-2643-A518236E5382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8A09D00-ACCA-730B-8E9A-252A19B689ED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6614331-21D3-9BED-F578-C8E4D95D542E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C8754F2-95A7-956E-9428-66A050512BDA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91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F09E66-DD79-73C6-DF39-52A9DDB3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AIA SEQUENCEE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B7A68F-3665-D2A5-7A3B-4E3F2AB659FD}"/>
              </a:ext>
            </a:extLst>
          </p:cNvPr>
          <p:cNvSpPr/>
          <p:nvPr/>
        </p:nvSpPr>
        <p:spPr>
          <a:xfrm>
            <a:off x="4684880" y="1483780"/>
            <a:ext cx="917239" cy="612645"/>
          </a:xfrm>
          <a:prstGeom prst="rect">
            <a:avLst/>
          </a:prstGeom>
          <a:solidFill>
            <a:srgbClr val="B9CE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36549-B4EE-6AB9-C65B-F712CE689760}"/>
              </a:ext>
            </a:extLst>
          </p:cNvPr>
          <p:cNvSpPr/>
          <p:nvPr/>
        </p:nvSpPr>
        <p:spPr>
          <a:xfrm>
            <a:off x="731556" y="2129048"/>
            <a:ext cx="3595857" cy="15359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Faible risque: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Pas de </a:t>
            </a:r>
            <a:r>
              <a:rPr lang="fr-FR" sz="2000" b="1" noProof="0" dirty="0" err="1">
                <a:solidFill>
                  <a:schemeClr val="tx1"/>
                </a:solidFill>
              </a:rPr>
              <a:t>corticoides</a:t>
            </a:r>
            <a:r>
              <a:rPr lang="fr-FR" sz="2000" b="1" noProof="0" dirty="0">
                <a:solidFill>
                  <a:schemeClr val="tx1"/>
                </a:solidFill>
              </a:rPr>
              <a:t>/Anti-TNF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Inflammation peu active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Pas </a:t>
            </a:r>
            <a:r>
              <a:rPr lang="fr-FR" sz="2000" b="1" noProof="0" dirty="0" err="1">
                <a:solidFill>
                  <a:schemeClr val="tx1"/>
                </a:solidFill>
              </a:rPr>
              <a:t>alteration</a:t>
            </a:r>
            <a:r>
              <a:rPr lang="fr-FR" sz="2000" b="1" noProof="0" dirty="0">
                <a:solidFill>
                  <a:schemeClr val="tx1"/>
                </a:solidFill>
              </a:rPr>
              <a:t> </a:t>
            </a:r>
            <a:r>
              <a:rPr lang="fr-FR" sz="2000" b="1" noProof="0" dirty="0" err="1">
                <a:solidFill>
                  <a:schemeClr val="tx1"/>
                </a:solidFill>
              </a:rPr>
              <a:t>nutritionelle</a:t>
            </a:r>
            <a:endParaRPr lang="fr-FR" sz="2000" b="1" noProof="0" dirty="0">
              <a:solidFill>
                <a:schemeClr val="tx1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EE0065D-CA8B-190D-5333-221D0CEE4DBE}"/>
              </a:ext>
            </a:extLst>
          </p:cNvPr>
          <p:cNvCxnSpPr>
            <a:cxnSpLocks/>
          </p:cNvCxnSpPr>
          <p:nvPr/>
        </p:nvCxnSpPr>
        <p:spPr>
          <a:xfrm>
            <a:off x="2542512" y="3767086"/>
            <a:ext cx="0" cy="1166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19A0C6-3CAB-FABD-3483-21B08DCF28A1}"/>
              </a:ext>
            </a:extLst>
          </p:cNvPr>
          <p:cNvSpPr/>
          <p:nvPr/>
        </p:nvSpPr>
        <p:spPr>
          <a:xfrm>
            <a:off x="790067" y="5209793"/>
            <a:ext cx="3377848" cy="1351309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 err="1">
                <a:solidFill>
                  <a:schemeClr val="tx1"/>
                </a:solidFill>
              </a:rPr>
              <a:t>Coloproctectomie</a:t>
            </a:r>
            <a:endParaRPr lang="fr-FR" sz="2800" b="1" noProof="0" dirty="0">
              <a:solidFill>
                <a:schemeClr val="tx1"/>
              </a:solidFill>
            </a:endParaRPr>
          </a:p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+ AIA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± stomie temporaire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3DA66-4AA5-7F68-512D-5B38E257B22B}"/>
              </a:ext>
            </a:extLst>
          </p:cNvPr>
          <p:cNvSpPr/>
          <p:nvPr/>
        </p:nvSpPr>
        <p:spPr>
          <a:xfrm>
            <a:off x="6521415" y="2129048"/>
            <a:ext cx="2231701" cy="6126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Haut risque: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886D9-44DF-8FF1-396B-734F390E59D4}"/>
              </a:ext>
            </a:extLst>
          </p:cNvPr>
          <p:cNvSpPr/>
          <p:nvPr/>
        </p:nvSpPr>
        <p:spPr>
          <a:xfrm>
            <a:off x="5415369" y="5209792"/>
            <a:ext cx="4684296" cy="1351309"/>
          </a:xfrm>
          <a:prstGeom prst="rect">
            <a:avLst/>
          </a:prstGeom>
          <a:solidFill>
            <a:srgbClr val="B3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 </a:t>
            </a:r>
            <a:r>
              <a:rPr lang="fr-FR" sz="2800" b="1" noProof="0" dirty="0" err="1">
                <a:solidFill>
                  <a:schemeClr val="tx1"/>
                </a:solidFill>
              </a:rPr>
              <a:t>Proctectomie</a:t>
            </a:r>
            <a:r>
              <a:rPr lang="fr-FR" sz="2800" b="1" noProof="0" dirty="0">
                <a:solidFill>
                  <a:schemeClr val="tx1"/>
                </a:solidFill>
              </a:rPr>
              <a:t> secondaire</a:t>
            </a:r>
          </a:p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+ AIA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± stomie temporaire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6ACEA0-2A73-039F-0C02-AB6D775CB8B4}"/>
              </a:ext>
            </a:extLst>
          </p:cNvPr>
          <p:cNvSpPr/>
          <p:nvPr/>
        </p:nvSpPr>
        <p:spPr>
          <a:xfrm>
            <a:off x="5788066" y="3105881"/>
            <a:ext cx="3938900" cy="9204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Colectomie subtotale</a:t>
            </a:r>
          </a:p>
          <a:p>
            <a:pPr algn="ctr"/>
            <a:r>
              <a:rPr lang="fr-FR" sz="2000" b="1" noProof="0" dirty="0">
                <a:solidFill>
                  <a:schemeClr val="tx1"/>
                </a:solidFill>
              </a:rPr>
              <a:t>avec </a:t>
            </a:r>
            <a:r>
              <a:rPr lang="fr-FR" sz="2000" b="1" noProof="0" dirty="0" err="1">
                <a:solidFill>
                  <a:schemeClr val="tx1"/>
                </a:solidFill>
              </a:rPr>
              <a:t>iléosigmoïdostomie</a:t>
            </a:r>
            <a:endParaRPr lang="fr-FR" sz="2000" b="1" noProof="0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FE59BD2-96A5-0866-57DF-F4521D8AA74D}"/>
              </a:ext>
            </a:extLst>
          </p:cNvPr>
          <p:cNvCxnSpPr>
            <a:cxnSpLocks/>
          </p:cNvCxnSpPr>
          <p:nvPr/>
        </p:nvCxnSpPr>
        <p:spPr>
          <a:xfrm>
            <a:off x="7757515" y="2714799"/>
            <a:ext cx="0" cy="297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89D3686-9B8B-E281-F799-F04DD874CAEE}"/>
              </a:ext>
            </a:extLst>
          </p:cNvPr>
          <p:cNvCxnSpPr>
            <a:cxnSpLocks/>
          </p:cNvCxnSpPr>
          <p:nvPr/>
        </p:nvCxnSpPr>
        <p:spPr>
          <a:xfrm>
            <a:off x="7754635" y="4737448"/>
            <a:ext cx="0" cy="391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FABF385-13AD-2DCC-6D10-1BCCBA172960}"/>
              </a:ext>
            </a:extLst>
          </p:cNvPr>
          <p:cNvCxnSpPr>
            <a:cxnSpLocks/>
          </p:cNvCxnSpPr>
          <p:nvPr/>
        </p:nvCxnSpPr>
        <p:spPr>
          <a:xfrm flipH="1">
            <a:off x="4014684" y="1926953"/>
            <a:ext cx="529935" cy="2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2BC9C7F-AE40-A412-3EE7-3B7CDEB92BFF}"/>
              </a:ext>
            </a:extLst>
          </p:cNvPr>
          <p:cNvCxnSpPr>
            <a:cxnSpLocks/>
          </p:cNvCxnSpPr>
          <p:nvPr/>
        </p:nvCxnSpPr>
        <p:spPr>
          <a:xfrm>
            <a:off x="5671626" y="1926953"/>
            <a:ext cx="529935" cy="2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0B36B-634C-7CF9-CE5B-B035A9CCF254}"/>
              </a:ext>
            </a:extLst>
          </p:cNvPr>
          <p:cNvSpPr/>
          <p:nvPr/>
        </p:nvSpPr>
        <p:spPr>
          <a:xfrm>
            <a:off x="5813241" y="4278691"/>
            <a:ext cx="3882794" cy="4587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b="1" u="sng" noProof="0" dirty="0">
                <a:solidFill>
                  <a:schemeClr val="tx1"/>
                </a:solidFill>
              </a:rPr>
              <a:t>Correction des facteurs de risque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C58FEAB-0E45-B8BC-BC75-5E7811BC4947}"/>
              </a:ext>
            </a:extLst>
          </p:cNvPr>
          <p:cNvCxnSpPr>
            <a:cxnSpLocks/>
          </p:cNvCxnSpPr>
          <p:nvPr/>
        </p:nvCxnSpPr>
        <p:spPr>
          <a:xfrm>
            <a:off x="7761998" y="4063982"/>
            <a:ext cx="0" cy="297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7AD70B1C-C473-2158-E062-5F9197CFF61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6519F53-94D2-6C11-1524-97EE13660C0F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4E21468-61BE-891A-19FF-6D7D45002D95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30EC620-A651-BCBC-A677-2D69BFAAA132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D61F966-947A-4CC6-EE5D-8C28DBFB5F04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4F66FFE-4408-1891-E6C5-94BFE694B3DB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2207952-D111-1556-4CD0-F88F3808F542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230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9AEDC-97DB-2539-E77C-75FCF443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ANASTOMOSE ILEORECTALE &amp; RCH</a:t>
            </a:r>
          </a:p>
        </p:txBody>
      </p:sp>
      <p:grpSp>
        <p:nvGrpSpPr>
          <p:cNvPr id="12" name="Grouper 11">
            <a:extLst>
              <a:ext uri="{FF2B5EF4-FFF2-40B4-BE49-F238E27FC236}">
                <a16:creationId xmlns:a16="http://schemas.microsoft.com/office/drawing/2014/main" id="{34FFCCB6-72D9-E29A-20D6-D13562898776}"/>
              </a:ext>
            </a:extLst>
          </p:cNvPr>
          <p:cNvGrpSpPr>
            <a:grpSpLocks/>
          </p:cNvGrpSpPr>
          <p:nvPr/>
        </p:nvGrpSpPr>
        <p:grpSpPr bwMode="auto">
          <a:xfrm>
            <a:off x="5434012" y="2153840"/>
            <a:ext cx="4627661" cy="3529125"/>
            <a:chOff x="5064867" y="2162546"/>
            <a:chExt cx="5002362" cy="3815389"/>
          </a:xfrm>
        </p:grpSpPr>
        <p:pic>
          <p:nvPicPr>
            <p:cNvPr id="13" name="Image 7">
              <a:extLst>
                <a:ext uri="{FF2B5EF4-FFF2-40B4-BE49-F238E27FC236}">
                  <a16:creationId xmlns:a16="http://schemas.microsoft.com/office/drawing/2014/main" id="{CAFA21CC-8BBA-07CB-1EB6-EEE889FFA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867" y="2640192"/>
              <a:ext cx="5002362" cy="33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 8">
              <a:extLst>
                <a:ext uri="{FF2B5EF4-FFF2-40B4-BE49-F238E27FC236}">
                  <a16:creationId xmlns:a16="http://schemas.microsoft.com/office/drawing/2014/main" id="{5A288760-1243-82EC-1CA6-D939DB45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867" y="2162546"/>
              <a:ext cx="5002362" cy="49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506150B-BE79-CBDD-F0F3-00E09061560E}"/>
              </a:ext>
            </a:extLst>
          </p:cNvPr>
          <p:cNvGrpSpPr/>
          <p:nvPr/>
        </p:nvGrpSpPr>
        <p:grpSpPr>
          <a:xfrm>
            <a:off x="514350" y="2715346"/>
            <a:ext cx="4627661" cy="3041580"/>
            <a:chOff x="90488" y="2076450"/>
            <a:chExt cx="5006975" cy="3290888"/>
          </a:xfrm>
        </p:grpSpPr>
        <p:grpSp>
          <p:nvGrpSpPr>
            <p:cNvPr id="15" name="Grouper 10">
              <a:extLst>
                <a:ext uri="{FF2B5EF4-FFF2-40B4-BE49-F238E27FC236}">
                  <a16:creationId xmlns:a16="http://schemas.microsoft.com/office/drawing/2014/main" id="{598ADD10-7B3C-03C7-DC46-3281213E0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88" y="2076450"/>
              <a:ext cx="5006975" cy="3290888"/>
              <a:chOff x="0" y="2382277"/>
              <a:chExt cx="5007478" cy="3290524"/>
            </a:xfrm>
          </p:grpSpPr>
          <p:pic>
            <p:nvPicPr>
              <p:cNvPr id="16" name="Image 6">
                <a:extLst>
                  <a:ext uri="{FF2B5EF4-FFF2-40B4-BE49-F238E27FC236}">
                    <a16:creationId xmlns:a16="http://schemas.microsoft.com/office/drawing/2014/main" id="{EA49DE14-4BCF-9935-E53E-0956C2488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382277"/>
                <a:ext cx="5007478" cy="3168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Image 9">
                <a:extLst>
                  <a:ext uri="{FF2B5EF4-FFF2-40B4-BE49-F238E27FC236}">
                    <a16:creationId xmlns:a16="http://schemas.microsoft.com/office/drawing/2014/main" id="{57A1B03E-6135-7B1F-090C-9C27271B8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5520401"/>
                <a:ext cx="5007478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AA1B068-1587-71D2-686B-FABB41133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" y="3175000"/>
              <a:ext cx="4819650" cy="179388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noProof="0" dirty="0">
                <a:solidFill>
                  <a:sysClr val="windowText" lastClr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F58E4B92-C8C2-7769-07A4-1F996F0A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" y="3836988"/>
              <a:ext cx="4819650" cy="7175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noProof="0" dirty="0">
                <a:solidFill>
                  <a:sysClr val="windowText" lastClr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4E14607-894C-BD4D-4C57-FD61B87F9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" y="3579813"/>
              <a:ext cx="4819650" cy="1793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 noProof="0" dirty="0">
                <a:solidFill>
                  <a:sysClr val="windowText" lastClr="000000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F4F5390F-3633-E2C7-64DA-D3AFAFE80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049" y="5988679"/>
            <a:ext cx="1098550" cy="709613"/>
          </a:xfrm>
          <a:prstGeom prst="rightArrow">
            <a:avLst>
              <a:gd name="adj1" fmla="val 50000"/>
              <a:gd name="adj2" fmla="val 49998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noProof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ZoneTexte 18">
            <a:extLst>
              <a:ext uri="{FF2B5EF4-FFF2-40B4-BE49-F238E27FC236}">
                <a16:creationId xmlns:a16="http://schemas.microsoft.com/office/drawing/2014/main" id="{06D0505C-BE2A-3CDB-37EE-B11ED8D22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481" y="6112654"/>
            <a:ext cx="66912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sz="2400" noProof="0" dirty="0">
                <a:latin typeface="Century Gothic" panose="020B0502020202020204" pitchFamily="34" charset="0"/>
              </a:rPr>
              <a:t>AIR: Meilleur résultat fonctionnel que l’AIA…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14F8D2B-F280-524E-76E1-CEA3FC1D8468}"/>
              </a:ext>
            </a:extLst>
          </p:cNvPr>
          <p:cNvGrpSpPr/>
          <p:nvPr/>
        </p:nvGrpSpPr>
        <p:grpSpPr>
          <a:xfrm>
            <a:off x="121724" y="1487956"/>
            <a:ext cx="5150549" cy="920749"/>
            <a:chOff x="100013" y="155575"/>
            <a:chExt cx="9178925" cy="1640890"/>
          </a:xfrm>
        </p:grpSpPr>
        <p:pic>
          <p:nvPicPr>
            <p:cNvPr id="11" name="Image 3">
              <a:extLst>
                <a:ext uri="{FF2B5EF4-FFF2-40B4-BE49-F238E27FC236}">
                  <a16:creationId xmlns:a16="http://schemas.microsoft.com/office/drawing/2014/main" id="{D7BB3571-D630-FB7B-103C-D2252F3E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3" y="155575"/>
              <a:ext cx="9178925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Image 19">
              <a:extLst>
                <a:ext uri="{FF2B5EF4-FFF2-40B4-BE49-F238E27FC236}">
                  <a16:creationId xmlns:a16="http://schemas.microsoft.com/office/drawing/2014/main" id="{5241B966-3F94-B42B-5C7D-747B8845C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320" y="1535211"/>
              <a:ext cx="2857618" cy="26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B2700C3-63DA-AD0F-A1CE-7F301C38E2B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D6FCCCF-A0D6-0879-385B-0800644E729F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576026B-2C9F-82D3-5E73-6F2A0B833C91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7A57EB2-17F4-99A1-169C-F5AE0E62A90E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3E2A0A1-C251-E06E-7549-185339CFAB00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C65F5A-89A5-C0D6-2465-1FFFD6978519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CC6DC1B-F977-CC9F-905D-2EC43ACF6EA6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38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6176D-C72A-37D3-6021-B1F434C6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ANASTOMOSE ILEORECTALE &amp; RCH</a:t>
            </a:r>
          </a:p>
        </p:txBody>
      </p:sp>
      <p:sp>
        <p:nvSpPr>
          <p:cNvPr id="21" name="ZoneTexte 18">
            <a:extLst>
              <a:ext uri="{FF2B5EF4-FFF2-40B4-BE49-F238E27FC236}">
                <a16:creationId xmlns:a16="http://schemas.microsoft.com/office/drawing/2014/main" id="{C9FF207F-A0D3-4217-4BEC-2F4741938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035" y="1521776"/>
            <a:ext cx="71737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sz="2400" noProof="0" dirty="0">
                <a:latin typeface="Century Gothic" panose="020B0502020202020204" pitchFamily="34" charset="0"/>
              </a:rPr>
              <a:t>…a condition que le rectum soit conservable!!!</a:t>
            </a:r>
          </a:p>
        </p:txBody>
      </p:sp>
      <p:sp>
        <p:nvSpPr>
          <p:cNvPr id="22" name="Flèche vers le bas 21">
            <a:extLst>
              <a:ext uri="{FF2B5EF4-FFF2-40B4-BE49-F238E27FC236}">
                <a16:creationId xmlns:a16="http://schemas.microsoft.com/office/drawing/2014/main" id="{3CE91C2E-0644-83DD-72C4-C5E8DAB06E0B}"/>
              </a:ext>
            </a:extLst>
          </p:cNvPr>
          <p:cNvSpPr/>
          <p:nvPr/>
        </p:nvSpPr>
        <p:spPr>
          <a:xfrm>
            <a:off x="4622390" y="2426109"/>
            <a:ext cx="1042219" cy="10028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CEA782A-D3C3-4F52-6164-056B17AF5E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514350" y="3598606"/>
            <a:ext cx="9258300" cy="2241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Char char="§"/>
            </a:pPr>
            <a:r>
              <a:rPr lang="fr-FR" noProof="0" dirty="0">
                <a:ea typeface="ＭＳ Ｐゴシック" panose="020B0600070205080204" pitchFamily="34" charset="-128"/>
              </a:rPr>
              <a:t>Pas de proctite active</a:t>
            </a:r>
          </a:p>
          <a:p>
            <a:pPr>
              <a:buFont typeface="Wingdings" pitchFamily="2" charset="2"/>
              <a:buChar char="§"/>
            </a:pPr>
            <a:r>
              <a:rPr lang="fr-FR" noProof="0" dirty="0">
                <a:ea typeface="ＭＳ Ｐゴシック" panose="020B0600070205080204" pitchFamily="34" charset="-128"/>
              </a:rPr>
              <a:t>Pas de dysplasie/cancer</a:t>
            </a:r>
          </a:p>
          <a:p>
            <a:pPr>
              <a:buFont typeface="Wingdings" pitchFamily="2" charset="2"/>
              <a:buChar char="§"/>
            </a:pPr>
            <a:r>
              <a:rPr lang="fr-FR" noProof="0" dirty="0">
                <a:ea typeface="ＭＳ Ｐゴシック" panose="020B0600070205080204" pitchFamily="34" charset="-128"/>
              </a:rPr>
              <a:t>Pas de </a:t>
            </a:r>
            <a:r>
              <a:rPr lang="fr-FR" noProof="0" dirty="0" err="1">
                <a:ea typeface="ＭＳ Ｐゴシック" panose="020B0600070205080204" pitchFamily="34" charset="-128"/>
              </a:rPr>
              <a:t>microrectum</a:t>
            </a:r>
            <a:r>
              <a:rPr lang="fr-FR" noProof="0" dirty="0">
                <a:ea typeface="ＭＳ Ｐゴシック" panose="020B0600070205080204" pitchFamily="34" charset="-128"/>
              </a:rPr>
              <a:t> +++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B9D193B-60BF-721E-4BC4-1F01C994CF92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5E2E2DA-1CE7-09F9-8183-C27351D6AC7D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F83BCD4-4CE7-F819-F842-E7C5BB8AA4FA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3E05995-5CD7-930B-29AD-671885CD16D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688A886-60A8-5793-FAA4-66D5C3B725B1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96706A-DF86-83DF-B2FC-1C6E6D591508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E70A906-4DD9-BFF1-CF44-80E371C17A5B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04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88993-5A56-964E-4E37-F8CAA4B3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ANASTOMOSE ILEORECTALE &amp; RCH</a:t>
            </a:r>
            <a:endParaRPr lang="fr-FR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32723B5A-1ADA-861B-933C-7F79FC3B632C}"/>
              </a:ext>
            </a:extLst>
          </p:cNvPr>
          <p:cNvSpPr txBox="1">
            <a:spLocks/>
          </p:cNvSpPr>
          <p:nvPr/>
        </p:nvSpPr>
        <p:spPr bwMode="auto">
          <a:xfrm>
            <a:off x="514350" y="1601788"/>
            <a:ext cx="9258300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ts val="1225"/>
              </a:spcBef>
              <a:spcAft>
                <a:spcPct val="0"/>
              </a:spcAft>
              <a:buClr>
                <a:srgbClr val="414141"/>
              </a:buClr>
              <a:buSzPct val="80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158875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704975" indent="-3667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4552"/>
              </a:buClr>
              <a:buSzPct val="80000"/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211296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9963B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5225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fr-FR" altLang="fr-FR" dirty="0" err="1">
                <a:ea typeface="ＭＳ Ｐゴシック" panose="020B0600070205080204" pitchFamily="34" charset="-128"/>
              </a:rPr>
              <a:t>Microrectum</a:t>
            </a:r>
            <a:r>
              <a:rPr lang="fr-FR" altLang="fr-FR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Diamètre du rectum &lt; graisse </a:t>
            </a:r>
            <a:r>
              <a:rPr lang="fr-FR" altLang="fr-FR" dirty="0" err="1">
                <a:ea typeface="ＭＳ Ｐゴシック" panose="020B0600070205080204" pitchFamily="34" charset="-128"/>
              </a:rPr>
              <a:t>présacrée</a:t>
            </a:r>
            <a:br>
              <a:rPr lang="fr-FR" altLang="fr-FR" dirty="0">
                <a:ea typeface="ＭＳ Ｐゴシック" panose="020B0600070205080204" pitchFamily="34" charset="-128"/>
              </a:rPr>
            </a:br>
            <a:r>
              <a:rPr lang="fr-FR" altLang="fr-FR" dirty="0">
                <a:ea typeface="ＭＳ Ｐゴシック" panose="020B0600070205080204" pitchFamily="34" charset="-128"/>
              </a:rPr>
              <a:t>sur TDM </a:t>
            </a:r>
            <a:r>
              <a:rPr lang="fr-FR" altLang="fr-FR" u="sng" dirty="0">
                <a:ea typeface="ＭＳ Ｐゴシック" panose="020B0600070205080204" pitchFamily="34" charset="-128"/>
              </a:rPr>
              <a:t>avec remplissage rectal</a:t>
            </a:r>
          </a:p>
        </p:txBody>
      </p:sp>
      <p:pic>
        <p:nvPicPr>
          <p:cNvPr id="12" name="Picture 7" descr="J:\ABRI\Abri 2013\photos RCH\auge sag microrectie.jpg">
            <a:extLst>
              <a:ext uri="{FF2B5EF4-FFF2-40B4-BE49-F238E27FC236}">
                <a16:creationId xmlns:a16="http://schemas.microsoft.com/office/drawing/2014/main" id="{6AA3337A-C4E7-C4AD-E4D3-FCFA39EE2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5963" y="3479800"/>
            <a:ext cx="274478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J:\ABRI\Abri 2013\photos RCH\gribal sag rectum normal.jpg">
            <a:extLst>
              <a:ext uri="{FF2B5EF4-FFF2-40B4-BE49-F238E27FC236}">
                <a16:creationId xmlns:a16="http://schemas.microsoft.com/office/drawing/2014/main" id="{3C6FD619-0826-614C-E2B8-58E7EEF7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6725" y="3479800"/>
            <a:ext cx="258445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3D31581-B686-14E9-25E6-AC31051EF940}"/>
              </a:ext>
            </a:extLst>
          </p:cNvPr>
          <p:cNvSpPr txBox="1"/>
          <p:nvPr/>
        </p:nvSpPr>
        <p:spPr>
          <a:xfrm>
            <a:off x="1985963" y="5762625"/>
            <a:ext cx="27447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dirty="0" err="1">
                <a:latin typeface="+mn-lt"/>
                <a:ea typeface="ＭＳ Ｐゴシック" charset="0"/>
                <a:cs typeface="ＭＳ Ｐゴシック" charset="0"/>
              </a:rPr>
              <a:t>Microrectum</a:t>
            </a:r>
            <a:endParaRPr lang="fr-FR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4173A8-F621-01CA-7ABA-08D7FFB8C93D}"/>
              </a:ext>
            </a:extLst>
          </p:cNvPr>
          <p:cNvSpPr txBox="1"/>
          <p:nvPr/>
        </p:nvSpPr>
        <p:spPr>
          <a:xfrm>
            <a:off x="5546725" y="5762625"/>
            <a:ext cx="25844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dirty="0">
                <a:latin typeface="+mn-lt"/>
                <a:ea typeface="ＭＳ Ｐゴシック" charset="0"/>
                <a:cs typeface="ＭＳ Ｐゴシック" charset="0"/>
              </a:rPr>
              <a:t>Rectum  « Normal »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3C16C1E-FF6B-045C-64F4-CA37880A8F12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60EB4F5-B866-C4E3-EEEF-58058547483F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5D8BA8E-198F-7A19-802A-A20CD27FAFE3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89A940F-981C-8C74-26FB-3965BE9185E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2CEB9ED-0264-083D-05FB-598F05999AED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1A1090E-B85B-E081-8B3F-7AD8E2794A66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781B7C8-FD81-DCE9-5AE8-7960E9A280DC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425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A087B-E257-0A1D-CD6F-12B3CF0A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4977"/>
            <a:ext cx="9258300" cy="1143000"/>
          </a:xfrm>
        </p:spPr>
        <p:txBody>
          <a:bodyPr>
            <a:normAutofit fontScale="90000"/>
          </a:bodyPr>
          <a:lstStyle/>
          <a:p>
            <a:r>
              <a:rPr lang="fr-FR" noProof="0" dirty="0"/>
              <a:t>ANASTOMOSE ILEORECTALE &amp; RCH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1C3207D-9EC2-1A94-7638-E6CC31EF9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1350" y="2690582"/>
            <a:ext cx="4051300" cy="3632158"/>
          </a:xfrm>
        </p:spPr>
        <p:txBody>
          <a:bodyPr>
            <a:normAutofit/>
          </a:bodyPr>
          <a:lstStyle/>
          <a:p>
            <a:r>
              <a:rPr lang="fr-FR" sz="2800" dirty="0"/>
              <a:t>Facteurs pronostics:</a:t>
            </a:r>
          </a:p>
          <a:p>
            <a:pPr lvl="1"/>
            <a:r>
              <a:rPr lang="fr-FR" sz="2400" dirty="0" err="1">
                <a:solidFill>
                  <a:srgbClr val="FF0000"/>
                </a:solidFill>
              </a:rPr>
              <a:t>Combothérapie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imurel</a:t>
            </a:r>
            <a:r>
              <a:rPr lang="fr-FR" sz="2400" dirty="0">
                <a:solidFill>
                  <a:srgbClr val="FF0000"/>
                </a:solidFill>
              </a:rPr>
              <a:t> + anti-TNF préopératoire</a:t>
            </a:r>
          </a:p>
          <a:p>
            <a:pPr lvl="1"/>
            <a:r>
              <a:rPr lang="fr-FR" sz="2400" dirty="0">
                <a:solidFill>
                  <a:srgbClr val="00B050"/>
                </a:solidFill>
              </a:rPr>
              <a:t>CST pour colite aiguë grave</a:t>
            </a:r>
          </a:p>
          <a:p>
            <a:pPr lvl="1"/>
            <a:endParaRPr lang="fr-FR" sz="240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98C2F15-FFDD-2407-9AB8-D15E81AA35C5}"/>
              </a:ext>
            </a:extLst>
          </p:cNvPr>
          <p:cNvGrpSpPr/>
          <p:nvPr/>
        </p:nvGrpSpPr>
        <p:grpSpPr>
          <a:xfrm>
            <a:off x="86422" y="1471792"/>
            <a:ext cx="5176954" cy="1218790"/>
            <a:chOff x="86422" y="1337978"/>
            <a:chExt cx="5176954" cy="121879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2E1C7B1-5E7A-42EC-F55A-13F76D2A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22" y="1337978"/>
              <a:ext cx="5176954" cy="108218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0A857E4-27CA-5C4E-2D58-9D451A03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9610" y="2420166"/>
              <a:ext cx="1853890" cy="136602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33F9243-A39F-5087-7D63-D4A869D3F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818003"/>
            <a:ext cx="4051300" cy="386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C0BCDD-ACA3-FCD1-741D-EACC915CF86B}"/>
              </a:ext>
            </a:extLst>
          </p:cNvPr>
          <p:cNvSpPr txBox="1"/>
          <p:nvPr/>
        </p:nvSpPr>
        <p:spPr>
          <a:xfrm>
            <a:off x="1393902" y="437907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73%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D455AA-57D2-66BD-8D67-125F141701DC}"/>
              </a:ext>
            </a:extLst>
          </p:cNvPr>
          <p:cNvSpPr txBox="1"/>
          <p:nvPr/>
        </p:nvSpPr>
        <p:spPr>
          <a:xfrm>
            <a:off x="2144995" y="474840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60%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D87B36D9-EC24-8831-6382-116AC8D7B000}"/>
              </a:ext>
            </a:extLst>
          </p:cNvPr>
          <p:cNvSpPr/>
          <p:nvPr/>
        </p:nvSpPr>
        <p:spPr>
          <a:xfrm>
            <a:off x="4590121" y="4167419"/>
            <a:ext cx="758283" cy="6077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A627C9-E340-0767-5970-C9BC0F0D8A28}"/>
              </a:ext>
            </a:extLst>
          </p:cNvPr>
          <p:cNvSpPr txBox="1"/>
          <p:nvPr/>
        </p:nvSpPr>
        <p:spPr>
          <a:xfrm>
            <a:off x="6134191" y="1663544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Etude rétrospective GETAID</a:t>
            </a:r>
          </a:p>
          <a:p>
            <a:pPr algn="ctr"/>
            <a:r>
              <a:rPr lang="fr-FR" dirty="0">
                <a:latin typeface="+mn-lt"/>
              </a:rPr>
              <a:t>343 patients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A0B824D-2B7D-8DF3-1D2F-B4B2DBA77496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51B83AB-0686-D18E-6249-3057DE8E52BA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FD71161-D0A6-ED08-624B-26A4C7A0A216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9280C18-4D38-8BB8-CB93-1A253C2667EC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332DE50-E9EE-3E56-90FA-56CEE636D244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RCH électif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7084E69-A520-8EAF-6455-98319EDE5F31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6C4F512-7393-F574-038E-78BFA9DA0633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ED69E919-3865-4F96-A324-DBECD14F0C57}"/>
              </a:ext>
            </a:extLst>
          </p:cNvPr>
          <p:cNvSpPr txBox="1"/>
          <p:nvPr/>
        </p:nvSpPr>
        <p:spPr>
          <a:xfrm>
            <a:off x="2377635" y="308371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Survie du rectum</a:t>
            </a:r>
          </a:p>
        </p:txBody>
      </p:sp>
    </p:spTree>
    <p:extLst>
      <p:ext uri="{BB962C8B-B14F-4D97-AF65-F5344CB8AC3E}">
        <p14:creationId xmlns:p14="http://schemas.microsoft.com/office/powerpoint/2010/main" val="337210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0D2F-91A3-67B8-D092-1C6AC3EB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CROHN : COLECTOMIE TOTALE OU SEGEMENTAIRE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6D5105C6-4779-ED5A-62B2-A6FB935A3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5143500" y="1601788"/>
            <a:ext cx="4629150" cy="555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  <a:normAutofit lnSpcReduction="10000"/>
          </a:bodyPr>
          <a:lstStyle/>
          <a:p>
            <a:pPr marL="0" indent="0" algn="ctr">
              <a:spcBef>
                <a:spcPct val="0"/>
              </a:spcBef>
              <a:buFont typeface="Wingdings" pitchFamily="2" charset="2"/>
              <a:buNone/>
            </a:pPr>
            <a:r>
              <a:rPr lang="fr-FR" altLang="fr-FR" sz="1600" u="sng" dirty="0">
                <a:ea typeface="ＭＳ Ｐゴシック" panose="020B0600070205080204" pitchFamily="34" charset="-128"/>
              </a:rPr>
              <a:t>Meta-analyse</a:t>
            </a:r>
            <a:r>
              <a:rPr lang="fr-FR" altLang="fr-FR" sz="1600" dirty="0">
                <a:ea typeface="ＭＳ Ｐゴシック" panose="020B0600070205080204" pitchFamily="34" charset="-128"/>
              </a:rPr>
              <a:t>:</a:t>
            </a:r>
            <a:br>
              <a:rPr lang="fr-FR" altLang="fr-FR" sz="1600" dirty="0">
                <a:ea typeface="ＭＳ Ｐゴシック" panose="020B0600070205080204" pitchFamily="34" charset="-128"/>
              </a:rPr>
            </a:br>
            <a:r>
              <a:rPr lang="fr-FR" altLang="fr-FR" sz="1600" dirty="0">
                <a:ea typeface="ＭＳ Ｐゴシック" panose="020B0600070205080204" pitchFamily="34" charset="-128"/>
              </a:rPr>
              <a:t>11 études/1436 patients</a:t>
            </a:r>
          </a:p>
        </p:txBody>
      </p:sp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B6792AE7-6AFF-C6DB-E5FA-F5F16CDF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424113"/>
            <a:ext cx="512762" cy="350837"/>
          </a:xfrm>
          <a:prstGeom prst="right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9912E9-C0AA-2DCF-5043-9F4B9A5C6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6534150"/>
            <a:ext cx="43672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fr-FR" altLang="fr-FR" sz="1200" dirty="0">
                <a:solidFill>
                  <a:srgbClr val="414141"/>
                </a:solidFill>
                <a:latin typeface="Century Gothic" panose="020B0502020202020204" pitchFamily="34" charset="0"/>
              </a:rPr>
              <a:t>RPC ECCO</a:t>
            </a:r>
          </a:p>
        </p:txBody>
      </p:sp>
      <p:grpSp>
        <p:nvGrpSpPr>
          <p:cNvPr id="7" name="Groupe 11">
            <a:extLst>
              <a:ext uri="{FF2B5EF4-FFF2-40B4-BE49-F238E27FC236}">
                <a16:creationId xmlns:a16="http://schemas.microsoft.com/office/drawing/2014/main" id="{B897D746-1C48-EFC6-9A81-2204E00D7B5B}"/>
              </a:ext>
            </a:extLst>
          </p:cNvPr>
          <p:cNvGrpSpPr>
            <a:grpSpLocks/>
          </p:cNvGrpSpPr>
          <p:nvPr/>
        </p:nvGrpSpPr>
        <p:grpSpPr bwMode="auto">
          <a:xfrm>
            <a:off x="2320925" y="5819775"/>
            <a:ext cx="5797550" cy="927100"/>
            <a:chOff x="587375" y="5441950"/>
            <a:chExt cx="7834313" cy="1252538"/>
          </a:xfrm>
        </p:grpSpPr>
        <p:pic>
          <p:nvPicPr>
            <p:cNvPr id="8" name="Image 24">
              <a:extLst>
                <a:ext uri="{FF2B5EF4-FFF2-40B4-BE49-F238E27FC236}">
                  <a16:creationId xmlns:a16="http://schemas.microsoft.com/office/drawing/2014/main" id="{0BD4EA00-4F58-851B-E3D3-685825A59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3" y="5548313"/>
              <a:ext cx="781050" cy="102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e 10">
              <a:extLst>
                <a:ext uri="{FF2B5EF4-FFF2-40B4-BE49-F238E27FC236}">
                  <a16:creationId xmlns:a16="http://schemas.microsoft.com/office/drawing/2014/main" id="{6DAFF05E-088C-8397-6595-650A8DD9B1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375" y="5441950"/>
              <a:ext cx="7834313" cy="1252538"/>
              <a:chOff x="587375" y="5441950"/>
              <a:chExt cx="7834313" cy="1252538"/>
            </a:xfrm>
          </p:grpSpPr>
          <p:pic>
            <p:nvPicPr>
              <p:cNvPr id="10" name="Image 23">
                <a:extLst>
                  <a:ext uri="{FF2B5EF4-FFF2-40B4-BE49-F238E27FC236}">
                    <a16:creationId xmlns:a16="http://schemas.microsoft.com/office/drawing/2014/main" id="{682374D2-6497-4FC1-BE96-29F98543F9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138" y="5548313"/>
                <a:ext cx="6877050" cy="1025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F70B104-87DA-4604-5DB2-3BD0C426AA24}"/>
                  </a:ext>
                </a:extLst>
              </p:cNvPr>
              <p:cNvSpPr/>
              <p:nvPr/>
            </p:nvSpPr>
            <p:spPr>
              <a:xfrm>
                <a:off x="587375" y="5441950"/>
                <a:ext cx="7834313" cy="1252538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</p:grpSp>
      <p:grpSp>
        <p:nvGrpSpPr>
          <p:cNvPr id="12" name="Groupe 6">
            <a:extLst>
              <a:ext uri="{FF2B5EF4-FFF2-40B4-BE49-F238E27FC236}">
                <a16:creationId xmlns:a16="http://schemas.microsoft.com/office/drawing/2014/main" id="{D22ECF00-E8F4-A432-7667-FA2A7AE3911F}"/>
              </a:ext>
            </a:extLst>
          </p:cNvPr>
          <p:cNvGrpSpPr>
            <a:grpSpLocks/>
          </p:cNvGrpSpPr>
          <p:nvPr/>
        </p:nvGrpSpPr>
        <p:grpSpPr bwMode="auto">
          <a:xfrm>
            <a:off x="211138" y="1344613"/>
            <a:ext cx="2892425" cy="749300"/>
            <a:chOff x="203200" y="1318630"/>
            <a:chExt cx="2892100" cy="749882"/>
          </a:xfrm>
        </p:grpSpPr>
        <p:pic>
          <p:nvPicPr>
            <p:cNvPr id="13" name="Image 3">
              <a:extLst>
                <a:ext uri="{FF2B5EF4-FFF2-40B4-BE49-F238E27FC236}">
                  <a16:creationId xmlns:a16="http://schemas.microsoft.com/office/drawing/2014/main" id="{843D40CE-818C-AEC7-668E-A38968FE8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1318630"/>
              <a:ext cx="2892100" cy="74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 4">
              <a:extLst>
                <a:ext uri="{FF2B5EF4-FFF2-40B4-BE49-F238E27FC236}">
                  <a16:creationId xmlns:a16="http://schemas.microsoft.com/office/drawing/2014/main" id="{E828B6CA-A37C-03D1-FE30-E875DDF47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667" y="1616077"/>
              <a:ext cx="1994633" cy="80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Image 7">
            <a:extLst>
              <a:ext uri="{FF2B5EF4-FFF2-40B4-BE49-F238E27FC236}">
                <a16:creationId xmlns:a16="http://schemas.microsoft.com/office/drawing/2014/main" id="{F5E07B7E-7165-EE16-0753-A7B0AA05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2157413"/>
            <a:ext cx="349567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9">
            <a:extLst>
              <a:ext uri="{FF2B5EF4-FFF2-40B4-BE49-F238E27FC236}">
                <a16:creationId xmlns:a16="http://schemas.microsoft.com/office/drawing/2014/main" id="{D3B11B65-19AC-E616-5D54-A92C24DA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38" y="4465638"/>
            <a:ext cx="3490912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9">
            <a:extLst>
              <a:ext uri="{FF2B5EF4-FFF2-40B4-BE49-F238E27FC236}">
                <a16:creationId xmlns:a16="http://schemas.microsoft.com/office/drawing/2014/main" id="{E57EDD08-2EDC-73C3-9A3A-730C0EC86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03475"/>
            <a:ext cx="4337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414141"/>
                </a:solidFill>
                <a:latin typeface="Century Gothic" panose="020B0502020202020204" pitchFamily="34" charset="0"/>
              </a:rPr>
              <a:t>Risque de </a:t>
            </a:r>
            <a:r>
              <a:rPr lang="fr-FR" altLang="fr-FR" sz="2000" b="1">
                <a:solidFill>
                  <a:srgbClr val="414141"/>
                </a:solidFill>
                <a:latin typeface="Century Gothic" panose="020B0502020202020204" pitchFamily="34" charset="0"/>
              </a:rPr>
              <a:t>récidive</a:t>
            </a:r>
            <a:r>
              <a:rPr lang="fr-FR" altLang="fr-FR" sz="2000">
                <a:solidFill>
                  <a:srgbClr val="414141"/>
                </a:solidFill>
                <a:latin typeface="Century Gothic" panose="020B0502020202020204" pitchFamily="34" charset="0"/>
              </a:rPr>
              <a:t> </a:t>
            </a:r>
            <a:r>
              <a:rPr lang="fr-FR" altLang="fr-FR" sz="2000" b="1">
                <a:solidFill>
                  <a:srgbClr val="414141"/>
                </a:solidFill>
                <a:latin typeface="Century Gothic" panose="020B0502020202020204" pitchFamily="34" charset="0"/>
              </a:rPr>
              <a:t>globale</a:t>
            </a:r>
            <a:r>
              <a:rPr lang="fr-FR" altLang="fr-FR" sz="2000">
                <a:solidFill>
                  <a:srgbClr val="414141"/>
                </a:solidFill>
                <a:latin typeface="Century Gothic" panose="020B0502020202020204" pitchFamily="34" charset="0"/>
              </a:rPr>
              <a:t> équivalent</a:t>
            </a: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D872DA4C-9932-9BBC-79DB-32625A09C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3643313"/>
            <a:ext cx="512762" cy="350837"/>
          </a:xfrm>
          <a:prstGeom prst="right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500CFE90-A64C-AB5A-1265-6CD93304D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4848225"/>
            <a:ext cx="512762" cy="350838"/>
          </a:xfrm>
          <a:prstGeom prst="right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rgbClr val="CBD1CF"/>
              </a:gs>
              <a:gs pos="100000">
                <a:srgbClr val="808885"/>
              </a:gs>
            </a:gsLst>
            <a:lin ang="5400000"/>
          </a:gradFill>
          <a:ln w="9525">
            <a:solidFill>
              <a:srgbClr val="7E848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7A4C8263-CE0E-A2B3-B37E-7DB32B94A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799013"/>
            <a:ext cx="4337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414141"/>
                </a:solidFill>
                <a:latin typeface="Century Gothic" panose="020B0502020202020204" pitchFamily="34" charset="0"/>
              </a:rPr>
              <a:t>Risque de </a:t>
            </a:r>
            <a:r>
              <a:rPr lang="fr-FR" altLang="fr-FR" sz="2000" b="1">
                <a:solidFill>
                  <a:srgbClr val="414141"/>
                </a:solidFill>
                <a:latin typeface="Century Gothic" panose="020B0502020202020204" pitchFamily="34" charset="0"/>
              </a:rPr>
              <a:t>stomie</a:t>
            </a:r>
            <a:r>
              <a:rPr lang="fr-FR" altLang="fr-FR" sz="2000">
                <a:solidFill>
                  <a:srgbClr val="414141"/>
                </a:solidFill>
                <a:latin typeface="Century Gothic" panose="020B0502020202020204" pitchFamily="34" charset="0"/>
              </a:rPr>
              <a:t> plus faible après colectomie segmentaire</a:t>
            </a: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85939C97-375E-D796-0BC3-6A3D39CC9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63" y="3554413"/>
            <a:ext cx="4337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414141"/>
                </a:solidFill>
                <a:latin typeface="Century Gothic" panose="020B0502020202020204" pitchFamily="34" charset="0"/>
              </a:rPr>
              <a:t>Risque de </a:t>
            </a:r>
            <a:r>
              <a:rPr lang="fr-FR" altLang="fr-FR" sz="2000" b="1" dirty="0">
                <a:solidFill>
                  <a:srgbClr val="414141"/>
                </a:solidFill>
                <a:latin typeface="Century Gothic" panose="020B0502020202020204" pitchFamily="34" charset="0"/>
              </a:rPr>
              <a:t>récidive</a:t>
            </a:r>
            <a:r>
              <a:rPr lang="fr-FR" altLang="fr-FR" sz="2000" dirty="0">
                <a:solidFill>
                  <a:srgbClr val="414141"/>
                </a:solidFill>
                <a:latin typeface="Century Gothic" panose="020B0502020202020204" pitchFamily="34" charset="0"/>
              </a:rPr>
              <a:t> </a:t>
            </a:r>
            <a:r>
              <a:rPr lang="fr-FR" altLang="fr-FR" sz="2000" b="1" dirty="0">
                <a:solidFill>
                  <a:srgbClr val="414141"/>
                </a:solidFill>
                <a:latin typeface="Century Gothic" panose="020B0502020202020204" pitchFamily="34" charset="0"/>
              </a:rPr>
              <a:t>chirurgicale</a:t>
            </a:r>
            <a:r>
              <a:rPr lang="fr-FR" altLang="fr-FR" sz="2000" dirty="0">
                <a:solidFill>
                  <a:srgbClr val="414141"/>
                </a:solidFill>
                <a:latin typeface="Century Gothic" panose="020B0502020202020204" pitchFamily="34" charset="0"/>
              </a:rPr>
              <a:t> équivalent</a:t>
            </a:r>
          </a:p>
        </p:txBody>
      </p:sp>
      <p:pic>
        <p:nvPicPr>
          <p:cNvPr id="22" name="Image 39">
            <a:extLst>
              <a:ext uri="{FF2B5EF4-FFF2-40B4-BE49-F238E27FC236}">
                <a16:creationId xmlns:a16="http://schemas.microsoft.com/office/drawing/2014/main" id="{EE9B0E93-9F17-051E-3810-53380CEA7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3259138"/>
            <a:ext cx="3490913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CDC189B-EF6B-8C55-D030-7CAD71B8075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AB8612A-0094-4556-87D9-49DB056A6296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1E88BE3-E0A4-EFAD-08C5-780455E54F58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977ED02-4FF2-0160-5C90-84E337169276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EECDF8A-2549-004A-FE75-D1C8529EC318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RCH électif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8E9DC0A-4D79-58F9-AEDA-53B9F6F83BB5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C1D3956-467D-AD2A-A7CC-69D1B0E3C53A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083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F5642-B159-0AB7-43AB-A140CCA2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55BB0-FE88-CCE3-7B94-0BE81705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4977"/>
            <a:ext cx="9258300" cy="1143000"/>
          </a:xfrm>
        </p:spPr>
        <p:txBody>
          <a:bodyPr>
            <a:noAutofit/>
          </a:bodyPr>
          <a:lstStyle/>
          <a:p>
            <a:r>
              <a:rPr lang="fr-FR" dirty="0"/>
              <a:t>CROHN COLIQUE: STRATEGIE</a:t>
            </a:r>
          </a:p>
        </p:txBody>
      </p:sp>
      <p:pic>
        <p:nvPicPr>
          <p:cNvPr id="25" name="Image 2" descr="Figure 4.tiff">
            <a:extLst>
              <a:ext uri="{FF2B5EF4-FFF2-40B4-BE49-F238E27FC236}">
                <a16:creationId xmlns:a16="http://schemas.microsoft.com/office/drawing/2014/main" id="{BD13F4BE-E7A7-C668-CF3B-6ECB6E4E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600" y="1308100"/>
            <a:ext cx="8186738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0B5AD8-FD2C-E96D-1773-5DEA052565E6}"/>
              </a:ext>
            </a:extLst>
          </p:cNvPr>
          <p:cNvSpPr/>
          <p:nvPr/>
        </p:nvSpPr>
        <p:spPr>
          <a:xfrm>
            <a:off x="4026877" y="5591908"/>
            <a:ext cx="1204546" cy="94224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A5DC87C-45F2-FDAC-E0B6-E104412903B4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4070C35-D2D6-C4FE-EC18-BC09AD4663CC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703952C-A61D-CC87-E92F-2455F17B3A12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AE0E3FB-5892-2AF4-D1AD-412169633727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7AF8316-1182-ED24-03C8-861D863174DA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RCH électif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D5CB5A1-1FD0-3532-2560-9E3F78CC19FA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356287-AFBC-5390-6AA2-6B5436EB332A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592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ADF93-766A-671D-0DBF-C10B0EC9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4977"/>
            <a:ext cx="9258300" cy="1143000"/>
          </a:xfrm>
        </p:spPr>
        <p:txBody>
          <a:bodyPr>
            <a:noAutofit/>
          </a:bodyPr>
          <a:lstStyle/>
          <a:p>
            <a:r>
              <a:rPr lang="fr-FR" sz="3200" dirty="0"/>
              <a:t>Colectomie </a:t>
            </a:r>
            <a:r>
              <a:rPr lang="fr-FR" sz="3200" dirty="0" err="1"/>
              <a:t>totalE</a:t>
            </a:r>
            <a:r>
              <a:rPr lang="fr-FR" sz="3200" dirty="0"/>
              <a:t> AVEC ANASTOMOSE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D2D5B7-34D6-548B-FB79-7A5139A9A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203" y="1672339"/>
            <a:ext cx="5417005" cy="4807592"/>
          </a:xfrm>
        </p:spPr>
        <p:txBody>
          <a:bodyPr>
            <a:normAutofit/>
          </a:bodyPr>
          <a:lstStyle/>
          <a:p>
            <a:r>
              <a:rPr lang="fr-FR" dirty="0"/>
              <a:t>Technique:</a:t>
            </a:r>
          </a:p>
          <a:p>
            <a:pPr lvl="1"/>
            <a:r>
              <a:rPr lang="fr-FR" dirty="0"/>
              <a:t>Anastomose </a:t>
            </a:r>
            <a:r>
              <a:rPr lang="fr-FR" b="1" dirty="0"/>
              <a:t>iléo-sigmoïdienne</a:t>
            </a:r>
          </a:p>
          <a:p>
            <a:pPr lvl="2"/>
            <a:r>
              <a:rPr lang="fr-FR" dirty="0"/>
              <a:t>Plutôt qu’iléo-rectale vraie</a:t>
            </a:r>
          </a:p>
          <a:p>
            <a:pPr lvl="1"/>
            <a:r>
              <a:rPr lang="fr-FR" dirty="0" err="1"/>
              <a:t>Latéro</a:t>
            </a:r>
            <a:r>
              <a:rPr lang="fr-FR" dirty="0"/>
              <a:t>-terminale</a:t>
            </a:r>
          </a:p>
          <a:p>
            <a:pPr lvl="2"/>
            <a:r>
              <a:rPr lang="fr-FR" dirty="0"/>
              <a:t>Cul de sac iléal </a:t>
            </a:r>
            <a:r>
              <a:rPr lang="fr-FR" b="1" dirty="0"/>
              <a:t>à droite</a:t>
            </a:r>
          </a:p>
          <a:p>
            <a:pPr lvl="1"/>
            <a:r>
              <a:rPr lang="fr-FR" dirty="0"/>
              <a:t>Manuelle ou mécanique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66CD90-8C05-90D9-CDB3-A5BA3FC7B8C3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B7D17C4-5FB4-1374-3B36-7AE2062FF07D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D2CBB9B-5E6F-D1DA-570A-613B0699EECD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CF24C94-41B7-BEE2-C62C-2699ACE10ED6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514537D-C75C-F8E5-2EF3-B11A998AFE10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D4CA070-AFFE-2F9F-4046-E54CA42A355B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8BBADFB-DAF2-9CE1-34B1-6EF8F19850A5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Crohn électif</a:t>
              </a: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FE15C272-28BB-CA8E-E674-7DAB7E22D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208" y="1628377"/>
            <a:ext cx="2214156" cy="28820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36DD0FD-3CC8-74BE-F1E1-1E171B92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10" y="4076135"/>
            <a:ext cx="2500316" cy="23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63E23D3-A74B-E2A1-AAD8-72E3968F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CHIRURGIE DE LA RCH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C4DDF48-AB25-AFFB-7CCD-437BEECA950F}"/>
              </a:ext>
            </a:extLst>
          </p:cNvPr>
          <p:cNvGrpSpPr/>
          <p:nvPr/>
        </p:nvGrpSpPr>
        <p:grpSpPr>
          <a:xfrm>
            <a:off x="379731" y="1841127"/>
            <a:ext cx="7772400" cy="4949791"/>
            <a:chOff x="1094337" y="1524473"/>
            <a:chExt cx="7772400" cy="494979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2359599-FD82-A3A3-4B86-66A5C6C2B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337" y="1524473"/>
              <a:ext cx="7772400" cy="49497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55641B-A8B3-F7BC-BBA9-2D1A4154F0DE}"/>
                </a:ext>
              </a:extLst>
            </p:cNvPr>
            <p:cNvSpPr/>
            <p:nvPr/>
          </p:nvSpPr>
          <p:spPr>
            <a:xfrm>
              <a:off x="2163337" y="1602000"/>
              <a:ext cx="6579219" cy="940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96C2D25-4CB0-744D-C7FA-4C2450E6C430}"/>
              </a:ext>
            </a:extLst>
          </p:cNvPr>
          <p:cNvGrpSpPr/>
          <p:nvPr/>
        </p:nvGrpSpPr>
        <p:grpSpPr>
          <a:xfrm>
            <a:off x="379731" y="1432561"/>
            <a:ext cx="3772306" cy="1489060"/>
            <a:chOff x="379730" y="1432560"/>
            <a:chExt cx="6807200" cy="268703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79452EE-2410-B9E7-2F0C-41849344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730" y="1432560"/>
              <a:ext cx="6807200" cy="25527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57BEC37-280C-664B-D8E4-ECF4D60D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4937" y="3916398"/>
              <a:ext cx="2374900" cy="203200"/>
            </a:xfrm>
            <a:prstGeom prst="rect">
              <a:avLst/>
            </a:prstGeom>
          </p:spPr>
        </p:pic>
      </p:grp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94BB2503-317C-8DEF-0DC9-F4DA99396E4B}"/>
              </a:ext>
            </a:extLst>
          </p:cNvPr>
          <p:cNvSpPr/>
          <p:nvPr/>
        </p:nvSpPr>
        <p:spPr>
          <a:xfrm>
            <a:off x="5467251" y="4420376"/>
            <a:ext cx="935421" cy="809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94C8ED-FE1B-DCA3-BC6B-E907E634C1B1}"/>
              </a:ext>
            </a:extLst>
          </p:cNvPr>
          <p:cNvSpPr txBox="1"/>
          <p:nvPr/>
        </p:nvSpPr>
        <p:spPr>
          <a:xfrm>
            <a:off x="6494112" y="4347971"/>
            <a:ext cx="3468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Chirurgie à 5 ans : </a:t>
            </a:r>
            <a:r>
              <a:rPr lang="fr-FR" sz="2800" b="1" dirty="0">
                <a:latin typeface="+mn-lt"/>
              </a:rPr>
              <a:t>8%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F9B3FA6-6424-B503-B5DD-305A174D5264}"/>
              </a:ext>
            </a:extLst>
          </p:cNvPr>
          <p:cNvSpPr txBox="1"/>
          <p:nvPr/>
        </p:nvSpPr>
        <p:spPr>
          <a:xfrm>
            <a:off x="6153065" y="1678203"/>
            <a:ext cx="216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>
                <a:latin typeface="+mn-lt"/>
              </a:rPr>
              <a:t>Etude de cohorte</a:t>
            </a:r>
          </a:p>
          <a:p>
            <a:pPr algn="ctr"/>
            <a:r>
              <a:rPr lang="fr-FR" dirty="0">
                <a:latin typeface="+mn-lt"/>
              </a:rPr>
              <a:t>1991-2010</a:t>
            </a:r>
          </a:p>
          <a:p>
            <a:pPr algn="ctr"/>
            <a:r>
              <a:rPr lang="fr-FR" dirty="0">
                <a:latin typeface="+mn-lt"/>
              </a:rPr>
              <a:t>1,661 patients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B5759B-7A10-F3A7-1958-DAFE342F6418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93BF2157-B1AF-2B9A-DF7C-84169EA9EAD9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07ACF96-C699-3585-AA62-EE5EBC37829A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Colite grave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28F7D44-1247-7C72-9EA7-3BA0BC18BC4A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506E87C-DF45-C94F-AD3B-657980E9ACA7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97CBC23-8FF1-BB81-8A6D-BAA0CAC9AA17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CC8FAAF-F7F5-1BB9-D42A-9CF71C8AA905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087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B50C3-9633-18E9-99F2-8F9474D1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20A222-91DA-2C53-4C7A-A45EFC075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Colectomie totale pour MICI</a:t>
            </a:r>
          </a:p>
          <a:p>
            <a:pPr lvl="1"/>
            <a:r>
              <a:rPr lang="fr-FR" dirty="0"/>
              <a:t>Indications bien codifiées</a:t>
            </a:r>
          </a:p>
          <a:p>
            <a:pPr lvl="2"/>
            <a:r>
              <a:rPr lang="fr-FR" dirty="0"/>
              <a:t>En urgence: CAG +++</a:t>
            </a:r>
          </a:p>
          <a:p>
            <a:pPr lvl="2"/>
            <a:r>
              <a:rPr lang="fr-FR" dirty="0"/>
              <a:t>En électif</a:t>
            </a:r>
          </a:p>
          <a:p>
            <a:pPr lvl="1"/>
            <a:r>
              <a:rPr lang="fr-FR" dirty="0"/>
              <a:t>Intervention « simple »</a:t>
            </a:r>
          </a:p>
          <a:p>
            <a:pPr lvl="2"/>
            <a:r>
              <a:rPr lang="fr-FR" dirty="0"/>
              <a:t>Chirurgie mini-invasive</a:t>
            </a:r>
          </a:p>
          <a:p>
            <a:pPr lvl="2"/>
            <a:r>
              <a:rPr lang="fr-FR" dirty="0"/>
              <a:t>Anastomose uniquement en situation à faible risque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BB4795C-90E9-4A26-CD4E-0D94F8C61C5F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78A7634-ED96-EA05-86E3-683BFDA1E63B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F47165A-326E-8435-5824-CF33DF14450E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D82737B-F114-1CB7-CF75-4A5E104FF63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FB29D2F-5162-1DF1-7CDD-784536A8B7D9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16E1C2-65C1-3775-1EB7-41732C796DB0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25F55B4-28C8-62E5-A1AC-ECEE22892BE9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93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5CC5-E57D-0B5D-7670-9CDACD16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ous-titre 2">
            <a:extLst>
              <a:ext uri="{FF2B5EF4-FFF2-40B4-BE49-F238E27FC236}">
                <a16:creationId xmlns:a16="http://schemas.microsoft.com/office/drawing/2014/main" id="{E933D9F5-C5DC-3468-0D4C-86A132D92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92088" y="277813"/>
            <a:ext cx="9904412" cy="3902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1775"/>
              </a:spcBef>
            </a:pPr>
            <a:r>
              <a:rPr lang="fr-FR" cap="none" dirty="0">
                <a:ea typeface="ＭＳ Ｐゴシック" panose="020B0600070205080204" pitchFamily="34" charset="-128"/>
              </a:rPr>
              <a:t>LA COLECTOMIE TOTALE POUR MALADIE INFLAMMATOIRE:</a:t>
            </a:r>
            <a:br>
              <a:rPr lang="fr-FR" cap="none" dirty="0">
                <a:ea typeface="ＭＳ Ｐゴシック" panose="020B0600070205080204" pitchFamily="34" charset="-128"/>
              </a:rPr>
            </a:br>
            <a:r>
              <a:rPr lang="fr-FR" sz="2800" cap="none" dirty="0">
                <a:ea typeface="ＭＳ Ｐゴシック" panose="020B0600070205080204" pitchFamily="34" charset="-128"/>
              </a:rPr>
              <a:t>INDICATIONS ET APPROCHES</a:t>
            </a:r>
            <a:endParaRPr lang="fr-FR" sz="3600" cap="none" dirty="0">
              <a:ea typeface="ＭＳ Ｐゴシック" panose="020B0600070205080204" pitchFamily="34" charset="-128"/>
            </a:endParaRPr>
          </a:p>
          <a:p>
            <a:pPr lvl="2" eaLnBrk="1" hangingPunct="1">
              <a:spcBef>
                <a:spcPts val="1775"/>
              </a:spcBef>
            </a:pPr>
            <a:r>
              <a:rPr lang="fr-FR" dirty="0">
                <a:ea typeface="ＭＳ Ｐゴシック" panose="020B0600070205080204" pitchFamily="34" charset="-128"/>
              </a:rPr>
              <a:t>Léon Maggiori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Service de chirurgie digestive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Hôpital St Louis, Assistance Publique-Hôpitaux de Paris</a:t>
            </a:r>
          </a:p>
          <a:p>
            <a:pPr lvl="3" eaLnBrk="1" hangingPunct="1">
              <a:spcBef>
                <a:spcPct val="0"/>
              </a:spcBef>
            </a:pPr>
            <a:r>
              <a:rPr lang="fr-FR" dirty="0">
                <a:ea typeface="ＭＳ Ｐゴシック" panose="020B0600070205080204" pitchFamily="34" charset="-128"/>
              </a:rPr>
              <a:t>Paris, France</a:t>
            </a:r>
          </a:p>
        </p:txBody>
      </p:sp>
    </p:spTree>
    <p:extLst>
      <p:ext uri="{BB962C8B-B14F-4D97-AF65-F5344CB8AC3E}">
        <p14:creationId xmlns:p14="http://schemas.microsoft.com/office/powerpoint/2010/main" val="2156870941"/>
      </p:ext>
    </p:extLst>
  </p:cSld>
  <p:clrMapOvr>
    <a:masterClrMapping/>
  </p:clrMapOvr>
  <p:transition advTm="5906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B3C811-6837-8727-076A-0DFAF180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COLECTOMIE TOTALE &amp; MICI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C9F9A-392F-74A2-2B04-EEC1F8E748D7}"/>
              </a:ext>
            </a:extLst>
          </p:cNvPr>
          <p:cNvSpPr/>
          <p:nvPr/>
        </p:nvSpPr>
        <p:spPr>
          <a:xfrm>
            <a:off x="3990649" y="2376640"/>
            <a:ext cx="2087431" cy="612645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3 situations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C8843-2738-D581-A265-B69D363C31B5}"/>
              </a:ext>
            </a:extLst>
          </p:cNvPr>
          <p:cNvSpPr/>
          <p:nvPr/>
        </p:nvSpPr>
        <p:spPr>
          <a:xfrm>
            <a:off x="301310" y="4079979"/>
            <a:ext cx="3430747" cy="612645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Colite aiguë grave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A9296-3EDD-6116-7F01-6A943BD0F8B4}"/>
              </a:ext>
            </a:extLst>
          </p:cNvPr>
          <p:cNvSpPr/>
          <p:nvPr/>
        </p:nvSpPr>
        <p:spPr>
          <a:xfrm>
            <a:off x="6475713" y="4071533"/>
            <a:ext cx="3345789" cy="612645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Maladie de Crohn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CD346E-BEA3-0A7F-47DA-8D7915CF2A99}"/>
              </a:ext>
            </a:extLst>
          </p:cNvPr>
          <p:cNvSpPr/>
          <p:nvPr/>
        </p:nvSpPr>
        <p:spPr>
          <a:xfrm>
            <a:off x="4420735" y="4079978"/>
            <a:ext cx="917239" cy="612645"/>
          </a:xfrm>
          <a:prstGeom prst="rect">
            <a:avLst/>
          </a:prstGeom>
          <a:solidFill>
            <a:srgbClr val="B2FB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0000" bIns="90000" rtlCol="0" anchor="ctr">
            <a:spAutoFit/>
          </a:bodyPr>
          <a:lstStyle/>
          <a:p>
            <a:pPr algn="ctr"/>
            <a:r>
              <a:rPr lang="fr-FR" sz="2800" b="1" noProof="0" dirty="0">
                <a:solidFill>
                  <a:schemeClr val="tx1"/>
                </a:solidFill>
              </a:rPr>
              <a:t>RCH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61A64B-D128-400D-BB2D-BF2DF2BA2FF9}"/>
              </a:ext>
            </a:extLst>
          </p:cNvPr>
          <p:cNvCxnSpPr>
            <a:cxnSpLocks/>
          </p:cNvCxnSpPr>
          <p:nvPr/>
        </p:nvCxnSpPr>
        <p:spPr>
          <a:xfrm>
            <a:off x="6024062" y="3169508"/>
            <a:ext cx="719638" cy="58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9090BB6-C027-88CD-A2CE-71A077B65F20}"/>
              </a:ext>
            </a:extLst>
          </p:cNvPr>
          <p:cNvCxnSpPr>
            <a:cxnSpLocks/>
          </p:cNvCxnSpPr>
          <p:nvPr/>
        </p:nvCxnSpPr>
        <p:spPr>
          <a:xfrm>
            <a:off x="4992315" y="3190349"/>
            <a:ext cx="0" cy="643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8FB01AC-64DB-833E-FC04-7856F508BB6E}"/>
              </a:ext>
            </a:extLst>
          </p:cNvPr>
          <p:cNvCxnSpPr>
            <a:cxnSpLocks/>
          </p:cNvCxnSpPr>
          <p:nvPr/>
        </p:nvCxnSpPr>
        <p:spPr>
          <a:xfrm flipH="1">
            <a:off x="3342002" y="3190349"/>
            <a:ext cx="648647" cy="563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98A5D464-8A28-975E-263B-DB2B13BD4D95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5F4E5FE-6B3C-82CF-7AB3-D8691494AA4A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Introduction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35F407B-CD14-C79C-D1EC-819D886D9692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Colite grave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D657B11-B63A-8555-D711-C6F6F8796C33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66555C-26C6-E5A5-0815-33E50A073F79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4CDCFF-7137-E316-42A4-28A157984763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2ED41E9-64E9-B6C7-653C-9E6023BD5349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06421E90-FD74-5652-106E-9E1705E47206}"/>
              </a:ext>
            </a:extLst>
          </p:cNvPr>
          <p:cNvSpPr txBox="1"/>
          <p:nvPr/>
        </p:nvSpPr>
        <p:spPr>
          <a:xfrm>
            <a:off x="1251887" y="500139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En urgence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0219F0-83D4-947B-D118-6C76053317D4}"/>
              </a:ext>
            </a:extLst>
          </p:cNvPr>
          <p:cNvSpPr txBox="1"/>
          <p:nvPr/>
        </p:nvSpPr>
        <p:spPr>
          <a:xfrm>
            <a:off x="5610056" y="500139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n-lt"/>
              </a:rPr>
              <a:t>En électif</a:t>
            </a:r>
          </a:p>
        </p:txBody>
      </p:sp>
    </p:spTree>
    <p:extLst>
      <p:ext uri="{BB962C8B-B14F-4D97-AF65-F5344CB8AC3E}">
        <p14:creationId xmlns:p14="http://schemas.microsoft.com/office/powerpoint/2010/main" val="174636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B6C29-5D54-0644-82A8-06ED7632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COLITE AIGUE GRAVE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9F218-3EDA-CA4F-1DB7-E7216ABF3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noProof="0" dirty="0"/>
              <a:t>Pronostic vital engagé</a:t>
            </a:r>
          </a:p>
          <a:p>
            <a:r>
              <a:rPr lang="fr-FR" noProof="0" dirty="0"/>
              <a:t>Prise en charge multidisciplinaire</a:t>
            </a:r>
          </a:p>
          <a:p>
            <a:pPr lvl="1"/>
            <a:r>
              <a:rPr lang="fr-FR" noProof="0" dirty="0"/>
              <a:t>Médicale ET chirurgicale</a:t>
            </a:r>
          </a:p>
          <a:p>
            <a:r>
              <a:rPr lang="fr-FR" noProof="0" dirty="0"/>
              <a:t>Inaugurale chez 21% des patients</a:t>
            </a:r>
          </a:p>
          <a:p>
            <a:pPr lvl="1"/>
            <a:r>
              <a:rPr lang="fr-FR" noProof="0" dirty="0"/>
              <a:t>Mais peut survenir à tout moment de l’histoire de la maladie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06F8CE6-90D5-CE37-1241-4F9DBF4D9124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2C38ED5-DA2C-749D-DF76-749AD561147D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1BCA2E2-9007-8ED5-44F7-40BCDB03956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A62D4BD-5D8B-C944-7765-0C3EEC0A4087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13E11FA-6A64-E7A3-B675-68D5360331AB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92159E2-F3D3-B89C-637A-48F1BCE93324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9721D1F-3BA3-B27E-2073-B1D4BD374084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88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F691-B01E-C4FD-07DA-6971385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55575"/>
            <a:ext cx="9258300" cy="1143000"/>
          </a:xfrm>
        </p:spPr>
        <p:txBody>
          <a:bodyPr/>
          <a:lstStyle/>
          <a:p>
            <a:pPr>
              <a:defRPr/>
            </a:pPr>
            <a:r>
              <a:rPr lang="fr-FR"/>
              <a:t>DIAGNOSTIC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659C7A-8200-52C5-0F96-AF230C8487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11" y="1422741"/>
            <a:ext cx="8484577" cy="527968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7491A0F6-EC23-BBA3-4787-9E21B9910C0E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B1EE5C0-4F96-3A8F-C5F0-423875311FA3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5F2D874-D7AA-32B5-54BC-127951BBF062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3DDE5F7-A916-8926-A07A-7B5313F5ABDA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3A67EEF-C478-6CB0-FA7E-161724B34551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EC7F5AD-3F15-130F-DDF6-4AE31A0CB5FB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B052CAA-7BAB-5344-99B9-185457475D13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27492-E8C8-9066-94DE-37F13CD4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SCORE DE LICHTIGER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608271-909A-BFEB-F34B-2C91A578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525" y="1856154"/>
            <a:ext cx="43338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D2E572-382F-957D-857D-5AFA9222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0" y="3369042"/>
            <a:ext cx="42354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8">
            <a:extLst>
              <a:ext uri="{FF2B5EF4-FFF2-40B4-BE49-F238E27FC236}">
                <a16:creationId xmlns:a16="http://schemas.microsoft.com/office/drawing/2014/main" id="{E702D564-2344-221F-967E-F8438E40B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2346692"/>
            <a:ext cx="4665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>
                <a:latin typeface="Century Gothic" panose="020B0502020202020204" pitchFamily="34" charset="0"/>
              </a:rPr>
              <a:t>Poussée sévère si score de Lichtiger &gt; 10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98468F5-2C1D-4F91-A987-327FFBDBE061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D04153A-88B3-1C86-DDBB-C8C92690364B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C7965E-FE68-DCF9-1575-BA961AB83217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20A43D6-6F96-9653-306B-71B0006B64D4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3C60A72-BE28-140E-A715-7BCDC4981905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652EFF8-634D-7E4A-00B2-4D4FD6E4C577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12656BB-C35C-F207-DD45-E0978E1766E0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18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F5926-70AA-F617-6EF3-ACFC1413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INITIAL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ADFCE-0DB0-06F5-47B0-6E40BE4E0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1613723"/>
            <a:ext cx="9258300" cy="4525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Evaluer le retentissement général</a:t>
            </a:r>
          </a:p>
          <a:p>
            <a:pPr lvl="1"/>
            <a:r>
              <a:rPr lang="fr-FR" dirty="0"/>
              <a:t>Bilan biologique complet</a:t>
            </a:r>
          </a:p>
          <a:p>
            <a:pPr lvl="1"/>
            <a:r>
              <a:rPr lang="fr-FR" dirty="0"/>
              <a:t>Bilan pré-anti-TNF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Rechercher une surinfection</a:t>
            </a:r>
          </a:p>
          <a:p>
            <a:pPr lvl="1"/>
            <a:r>
              <a:rPr lang="fr-FR" dirty="0"/>
              <a:t>Coproculture et Clostridium difficile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Eliminer une complication chirurgicale</a:t>
            </a:r>
          </a:p>
          <a:p>
            <a:pPr lvl="1"/>
            <a:r>
              <a:rPr lang="fr-FR" dirty="0"/>
              <a:t>TDM abdomino-pelvien</a:t>
            </a:r>
          </a:p>
          <a:p>
            <a:pPr lvl="2"/>
            <a:r>
              <a:rPr lang="fr-FR" dirty="0"/>
              <a:t>Colectasie</a:t>
            </a:r>
          </a:p>
          <a:p>
            <a:pPr lvl="2"/>
            <a:r>
              <a:rPr lang="fr-FR" dirty="0"/>
              <a:t>Perforation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Bilan endoscopique</a:t>
            </a:r>
          </a:p>
          <a:p>
            <a:pPr lvl="1"/>
            <a:r>
              <a:rPr lang="fr-FR" dirty="0"/>
              <a:t>Recto-sigmoïdoscopie</a:t>
            </a:r>
          </a:p>
          <a:p>
            <a:pPr lvl="2"/>
            <a:r>
              <a:rPr lang="fr-FR" dirty="0"/>
              <a:t>Lésions sévères</a:t>
            </a:r>
          </a:p>
          <a:p>
            <a:pPr lvl="2"/>
            <a:r>
              <a:rPr lang="fr-FR" dirty="0"/>
              <a:t>Biopsies pour CMV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FFD8608-577E-C626-EA80-49DF3B77F83D}"/>
              </a:ext>
            </a:extLst>
          </p:cNvPr>
          <p:cNvGrpSpPr/>
          <p:nvPr/>
        </p:nvGrpSpPr>
        <p:grpSpPr>
          <a:xfrm>
            <a:off x="587203" y="58417"/>
            <a:ext cx="9114382" cy="276999"/>
            <a:chOff x="587203" y="58417"/>
            <a:chExt cx="9114382" cy="276999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16A7E49-6C1A-B629-2BA6-D1A43CD4CE7B}"/>
                </a:ext>
              </a:extLst>
            </p:cNvPr>
            <p:cNvSpPr txBox="1"/>
            <p:nvPr/>
          </p:nvSpPr>
          <p:spPr>
            <a:xfrm>
              <a:off x="587203" y="58417"/>
              <a:ext cx="109196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solidFill>
                    <a:schemeClr val="accent6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9A057D9-24D1-DC94-7A39-D9FD1F9A73EE}"/>
                </a:ext>
              </a:extLst>
            </p:cNvPr>
            <p:cNvSpPr txBox="1"/>
            <p:nvPr/>
          </p:nvSpPr>
          <p:spPr>
            <a:xfrm>
              <a:off x="2234006" y="58417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b="1" noProof="1">
                  <a:latin typeface="+mn-lt"/>
                </a:rPr>
                <a:t>Colite grave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D58C526-E060-7B20-B06B-B7E942C3957B}"/>
                </a:ext>
              </a:extLst>
            </p:cNvPr>
            <p:cNvSpPr txBox="1"/>
            <p:nvPr/>
          </p:nvSpPr>
          <p:spPr>
            <a:xfrm>
              <a:off x="3896839" y="58417"/>
              <a:ext cx="96532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Technique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50409FA-D213-43C5-1E77-A736C100587D}"/>
                </a:ext>
              </a:extLst>
            </p:cNvPr>
            <p:cNvSpPr txBox="1"/>
            <p:nvPr/>
          </p:nvSpPr>
          <p:spPr>
            <a:xfrm>
              <a:off x="5417005" y="58417"/>
              <a:ext cx="1011815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RCH électif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EA4E205-8D19-9BC3-4FA6-33A527929DE3}"/>
                </a:ext>
              </a:extLst>
            </p:cNvPr>
            <p:cNvSpPr txBox="1"/>
            <p:nvPr/>
          </p:nvSpPr>
          <p:spPr>
            <a:xfrm>
              <a:off x="8688166" y="58417"/>
              <a:ext cx="1013419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Conclusion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2B6E1E7-AF5F-201E-4145-FDAA82A5B326}"/>
                </a:ext>
              </a:extLst>
            </p:cNvPr>
            <p:cNvSpPr txBox="1"/>
            <p:nvPr/>
          </p:nvSpPr>
          <p:spPr>
            <a:xfrm>
              <a:off x="6983657" y="58417"/>
              <a:ext cx="1149674" cy="27699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fr-FR" sz="1200" noProof="1">
                  <a:latin typeface="+mn-lt"/>
                </a:rPr>
                <a:t>Crohn électif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675859"/>
      </p:ext>
    </p:extLst>
  </p:cSld>
  <p:clrMapOvr>
    <a:masterClrMapping/>
  </p:clrMapOvr>
</p:sld>
</file>

<file path=ppt/theme/theme1.xml><?xml version="1.0" encoding="utf-8"?>
<a:theme xmlns:a="http://schemas.openxmlformats.org/drawingml/2006/main" name="1_Présentation1">
  <a:themeElements>
    <a:clrScheme name="Personnalisée 1">
      <a:dk1>
        <a:srgbClr val="414141"/>
      </a:dk1>
      <a:lt1>
        <a:sysClr val="window" lastClr="FFFFFF"/>
      </a:lt1>
      <a:dk2>
        <a:srgbClr val="414141"/>
      </a:dk2>
      <a:lt2>
        <a:srgbClr val="E3DED1"/>
      </a:lt2>
      <a:accent1>
        <a:srgbClr val="818785"/>
      </a:accent1>
      <a:accent2>
        <a:srgbClr val="AA1511"/>
      </a:accent2>
      <a:accent3>
        <a:srgbClr val="D9963B"/>
      </a:accent3>
      <a:accent4>
        <a:srgbClr val="79889D"/>
      </a:accent4>
      <a:accent5>
        <a:srgbClr val="3D4552"/>
      </a:accent5>
      <a:accent6>
        <a:srgbClr val="B4B4B4"/>
      </a:accent6>
      <a:hlink>
        <a:srgbClr val="6B9F25"/>
      </a:hlink>
      <a:folHlink>
        <a:srgbClr val="B26B02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 CCR.thmx</Template>
  <TotalTime>20431</TotalTime>
  <Words>1183</Words>
  <Application>Microsoft Macintosh PowerPoint</Application>
  <PresentationFormat>Diapositives 35 mm</PresentationFormat>
  <Paragraphs>470</Paragraphs>
  <Slides>41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ＭＳ Ｐゴシック</vt:lpstr>
      <vt:lpstr>Arial</vt:lpstr>
      <vt:lpstr>Calibri</vt:lpstr>
      <vt:lpstr>Century Gothic</vt:lpstr>
      <vt:lpstr>Wingdings</vt:lpstr>
      <vt:lpstr>1_Présentation1</vt:lpstr>
      <vt:lpstr>Présentation PowerPoint</vt:lpstr>
      <vt:lpstr>CONFLITS D’interet</vt:lpstr>
      <vt:lpstr>CHIRURGIE DU CROHN</vt:lpstr>
      <vt:lpstr>CHIRURGIE DE LA RCH</vt:lpstr>
      <vt:lpstr>COLECTOMIE TOTALE &amp; MICI ?</vt:lpstr>
      <vt:lpstr>COLITE AIGUE GRAVE</vt:lpstr>
      <vt:lpstr>DIAGNOSTIC</vt:lpstr>
      <vt:lpstr>SCORE DE LICHTIGER</vt:lpstr>
      <vt:lpstr>BILAN INITIAL</vt:lpstr>
      <vt:lpstr>PRISE EN CHARGE INITIALE</vt:lpstr>
      <vt:lpstr>TRAITEMENT DE PREMIERE LIGNE</vt:lpstr>
      <vt:lpstr>TRAITEMENT DE 2e LIGNE</vt:lpstr>
      <vt:lpstr>« NOUVELLES » STRATEGIES?</vt:lpstr>
      <vt:lpstr>ALGORITHME</vt:lpstr>
      <vt:lpstr>TRAITEMENT DE 3e LIGNE?</vt:lpstr>
      <vt:lpstr>TRAITEMENT DE 3e LIGNE?</vt:lpstr>
      <vt:lpstr>TRAITEMENT DE 3e LIGNE?</vt:lpstr>
      <vt:lpstr>CHIRURGIE DE LA COLITE GRAVE</vt:lpstr>
      <vt:lpstr>COLECTOMIE SUBTOTALE</vt:lpstr>
      <vt:lpstr>OMENTECTOMIE ?</vt:lpstr>
      <vt:lpstr>MOIGNON RECTAL</vt:lpstr>
      <vt:lpstr>MOIGNON RECTAL</vt:lpstr>
      <vt:lpstr>MOIGNON RECTAL</vt:lpstr>
      <vt:lpstr>MOIGNON RECTAL</vt:lpstr>
      <vt:lpstr>Où COUPER LE COLON?</vt:lpstr>
      <vt:lpstr>LAPAROSCOPIE</vt:lpstr>
      <vt:lpstr>SINGLE PORT</vt:lpstr>
      <vt:lpstr>ROBOT</vt:lpstr>
      <vt:lpstr>POSTOPERATOIRE</vt:lpstr>
      <vt:lpstr>REDRESSEMENT DIAGNOSTIC</vt:lpstr>
      <vt:lpstr>RCH: CHIRURGIE ELECTIVE</vt:lpstr>
      <vt:lpstr>AIA SEQUENCEE</vt:lpstr>
      <vt:lpstr>ANASTOMOSE ILEORECTALE &amp; RCH</vt:lpstr>
      <vt:lpstr>ANASTOMOSE ILEORECTALE &amp; RCH</vt:lpstr>
      <vt:lpstr>ANASTOMOSE ILEORECTALE &amp; RCH</vt:lpstr>
      <vt:lpstr>ANASTOMOSE ILEORECTALE &amp; RCH</vt:lpstr>
      <vt:lpstr>CROHN : COLECTOMIE TOTALE OU SEGEMENTAIRE</vt:lpstr>
      <vt:lpstr>CROHN COLIQUE: STRATEGIE</vt:lpstr>
      <vt:lpstr>Colectomie totalE AVEC ANASTOMOSE</vt:lpstr>
      <vt:lpstr>CONCLUSION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These</dc:title>
  <dc:subject/>
  <dc:creator>Léon Maggiori</dc:creator>
  <cp:keywords/>
  <dc:description/>
  <cp:lastModifiedBy>Thomas Husson</cp:lastModifiedBy>
  <cp:revision>1744</cp:revision>
  <dcterms:created xsi:type="dcterms:W3CDTF">2010-10-13T22:18:00Z</dcterms:created>
  <dcterms:modified xsi:type="dcterms:W3CDTF">2025-09-10T23:07:23Z</dcterms:modified>
  <cp:category/>
</cp:coreProperties>
</file>